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5" r:id="rId1"/>
  </p:sldMasterIdLst>
  <p:notesMasterIdLst>
    <p:notesMasterId r:id="rId24"/>
  </p:notesMasterIdLst>
  <p:sldIdLst>
    <p:sldId id="341" r:id="rId2"/>
    <p:sldId id="340" r:id="rId3"/>
    <p:sldId id="333" r:id="rId4"/>
    <p:sldId id="336" r:id="rId5"/>
    <p:sldId id="339" r:id="rId6"/>
    <p:sldId id="264" r:id="rId7"/>
    <p:sldId id="315" r:id="rId8"/>
    <p:sldId id="313" r:id="rId9"/>
    <p:sldId id="344" r:id="rId10"/>
    <p:sldId id="342" r:id="rId11"/>
    <p:sldId id="314" r:id="rId12"/>
    <p:sldId id="343" r:id="rId13"/>
    <p:sldId id="346" r:id="rId14"/>
    <p:sldId id="316" r:id="rId15"/>
    <p:sldId id="317" r:id="rId16"/>
    <p:sldId id="318" r:id="rId17"/>
    <p:sldId id="319" r:id="rId18"/>
    <p:sldId id="323" r:id="rId19"/>
    <p:sldId id="325" r:id="rId20"/>
    <p:sldId id="301" r:id="rId21"/>
    <p:sldId id="308" r:id="rId22"/>
    <p:sldId id="34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5">
          <p15:clr>
            <a:srgbClr val="A4A3A4"/>
          </p15:clr>
        </p15:guide>
        <p15:guide id="2" pos="4042">
          <p15:clr>
            <a:srgbClr val="A4A3A4"/>
          </p15:clr>
        </p15:guide>
        <p15:guide id="3" orient="horz" pos="173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илкина Светлана Алексеевна" initials="БМЛ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B4B"/>
    <a:srgbClr val="F7CC8D"/>
    <a:srgbClr val="C2790E"/>
    <a:srgbClr val="5DBAFF"/>
    <a:srgbClr val="4BFF9C"/>
    <a:srgbClr val="B3FFD5"/>
    <a:srgbClr val="A4660C"/>
    <a:srgbClr val="9A57CD"/>
    <a:srgbClr val="000000"/>
    <a:srgbClr val="AB68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94333" autoAdjust="0"/>
  </p:normalViewPr>
  <p:slideViewPr>
    <p:cSldViewPr snapToGrid="0">
      <p:cViewPr varScale="1">
        <p:scale>
          <a:sx n="116" d="100"/>
          <a:sy n="116" d="100"/>
        </p:scale>
        <p:origin x="474" y="108"/>
      </p:cViewPr>
      <p:guideLst>
        <p:guide orient="horz" pos="1705"/>
        <p:guide pos="4042"/>
        <p:guide orient="horz" pos="17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90F00-80C9-4280-A323-2A9F517776CE}" type="datetimeFigureOut">
              <a:rPr lang="ru-RU" smtClean="0"/>
              <a:pPr/>
              <a:t>09.12.2014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B357F-705A-4783-8E46-B558B9431B3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075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357F-705A-4783-8E46-B558B9431B36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711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ru-RU" dirty="0" smtClean="0"/>
              <a:t>10.23.2014</a:t>
            </a:r>
            <a:endParaRPr lang="en-US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999999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24466" y="1109"/>
            <a:ext cx="11067534" cy="1092607"/>
          </a:xfrm>
          <a:prstGeom prst="rect">
            <a:avLst/>
          </a:prstGeom>
          <a:solidFill>
            <a:srgbClr val="F7D097">
              <a:alpha val="0"/>
            </a:srgbClr>
          </a:solidFill>
        </p:spPr>
        <p:txBody>
          <a:bodyPr wrap="square" rtlCol="0">
            <a:spAutoFit/>
          </a:bodyPr>
          <a:lstStyle/>
          <a:p>
            <a:pPr indent="984250" algn="r"/>
            <a:r>
              <a:rPr lang="ru-RU" sz="2000" b="1" u="sng" spc="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Федеральный закон</a:t>
            </a:r>
            <a:r>
              <a:rPr lang="en-US" b="1" spc="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					</a:t>
            </a:r>
            <a:r>
              <a:rPr lang="ru-RU" sz="1600" i="1" u="sng" spc="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>
              <a:spcBef>
                <a:spcPts val="600"/>
              </a:spcBef>
            </a:pPr>
            <a:r>
              <a:rPr lang="ru-RU" sz="2000" b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 строительном подряде для государственных и</a:t>
            </a:r>
            <a:r>
              <a:rPr lang="en-US" sz="2000" b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муниципальных</a:t>
            </a:r>
            <a:r>
              <a:rPr lang="en-US" sz="2000" b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нужд,</a:t>
            </a:r>
            <a:r>
              <a:rPr lang="en-US" sz="2000" b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 также нужд отдельных</a:t>
            </a:r>
            <a:r>
              <a:rPr lang="en-US" sz="2000" b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юридических лиц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3570" y="1125575"/>
            <a:ext cx="11998036" cy="5347618"/>
          </a:xfrm>
          <a:prstGeom prst="rect">
            <a:avLst/>
          </a:prstGeom>
          <a:solidFill>
            <a:srgbClr val="F7D097"/>
          </a:solidFill>
        </p:spPr>
        <p:txBody>
          <a:bodyPr wrap="square" rtlCol="0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ru-RU" b="1" i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«… регулируются отношения, связанные с закупкой работ по строительству, реконструкции и капитальному ремонту объектов капитального строительства (строительного подряда) …»</a:t>
            </a:r>
          </a:p>
          <a:p>
            <a:pPr marL="3671888" indent="-3671888">
              <a:spcBef>
                <a:spcPts val="300"/>
              </a:spcBef>
              <a:spcAft>
                <a:spcPts val="300"/>
              </a:spcAft>
            </a:pP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 marL="360363" indent="-360363">
              <a:spcBef>
                <a:spcPts val="18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Все закупки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строительного подряда, осуществлявшиеся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ранее по нормам 44-ФЗ и 223-ФЗ, регулируются </a:t>
            </a:r>
            <a:b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новым законом. </a:t>
            </a:r>
            <a:endParaRPr lang="ru-RU" sz="2000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все субъекты 44-ФЗ,</a:t>
            </a:r>
          </a:p>
          <a:p>
            <a:pPr marL="368300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 т.ч. </a:t>
            </a: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любое юридическое лицо, получившее бюджетные средства</a:t>
            </a:r>
            <a:b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 рамках инвестиционных проектов на капитальное </a:t>
            </a:r>
            <a:b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строительство,  реконструкцию и капитальный ремонт</a:t>
            </a:r>
            <a:r>
              <a:rPr 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все субъекты 223-ФЗ</a:t>
            </a:r>
          </a:p>
          <a:p>
            <a:pPr marL="368300" algn="just"/>
            <a:r>
              <a:rPr lang="ru-RU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возможно отнесение срока вступления в силу для субъектов 223-ФЗ на один год</a:t>
            </a:r>
            <a:endParaRPr lang="en-US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843463" indent="-4843463" algn="just">
              <a:spcBef>
                <a:spcPts val="1800"/>
              </a:spcBef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Допускается коллективный участник     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«назначенные субподрядчики»)</a:t>
            </a:r>
          </a:p>
          <a:p>
            <a:pPr algn="just">
              <a:spcBef>
                <a:spcPts val="1800"/>
              </a:spcBef>
            </a:pP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Предполагает внесение изменений (как минимум) в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Градостросительный</a:t>
            </a:r>
            <a:r>
              <a:rPr lang="ru-RU" b="1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кодекс, 44-ФЗ, 223-ФЗ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…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1828847" y="1999524"/>
            <a:ext cx="8963883" cy="627782"/>
            <a:chOff x="3990110" y="2383706"/>
            <a:chExt cx="8963883" cy="627782"/>
          </a:xfrm>
        </p:grpSpPr>
        <p:sp>
          <p:nvSpPr>
            <p:cNvPr id="10" name="Пятиугольник 9"/>
            <p:cNvSpPr/>
            <p:nvPr/>
          </p:nvSpPr>
          <p:spPr>
            <a:xfrm>
              <a:off x="3990110" y="2401888"/>
              <a:ext cx="1995054" cy="60960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планирование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" name="Пятиугольник 10"/>
            <p:cNvSpPr/>
            <p:nvPr/>
          </p:nvSpPr>
          <p:spPr>
            <a:xfrm>
              <a:off x="6014882" y="2401901"/>
              <a:ext cx="1882202" cy="591401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выбор  подрядчика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2" name="Пятиугольник 11"/>
            <p:cNvSpPr/>
            <p:nvPr/>
          </p:nvSpPr>
          <p:spPr>
            <a:xfrm>
              <a:off x="7926898" y="2383706"/>
              <a:ext cx="2491712" cy="611765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заключение договора подряда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10452755" y="2386298"/>
              <a:ext cx="2501238" cy="595752"/>
            </a:xfrm>
            <a:prstGeom prst="homePlate">
              <a:avLst>
                <a:gd name="adj" fmla="val 4069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исполнение договора подряда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Выноска 3 13"/>
          <p:cNvSpPr/>
          <p:nvPr/>
        </p:nvSpPr>
        <p:spPr>
          <a:xfrm>
            <a:off x="8563233" y="2746940"/>
            <a:ext cx="3484608" cy="1993872"/>
          </a:xfrm>
          <a:prstGeom prst="borderCallout3">
            <a:avLst>
              <a:gd name="adj1" fmla="val -189"/>
              <a:gd name="adj2" fmla="val 296"/>
              <a:gd name="adj3" fmla="val 516"/>
              <a:gd name="adj4" fmla="val -322"/>
              <a:gd name="adj5" fmla="val 466"/>
              <a:gd name="adj6" fmla="val -230"/>
              <a:gd name="adj7" fmla="val -145"/>
              <a:gd name="adj8" fmla="val -1372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Законопроектом предусматривается возможность дополнительного регулирования Постановлением Правительства РФ закупок на заключение контрактов:</a:t>
            </a:r>
          </a:p>
          <a:p>
            <a:pPr marL="1074738" indent="-1074738">
              <a:spcBef>
                <a:spcPts val="60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«жизненного» цикла,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74738" indent="-1074738">
              <a:spcBef>
                <a:spcPts val="60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на строительство «под ключ».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04110" y="6528321"/>
            <a:ext cx="10280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версия 7	от 4.12.2014 	</a:t>
            </a:r>
            <a:endParaRPr lang="ru-RU" sz="1400" i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52423" y="222885"/>
            <a:ext cx="91439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6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Процедура выбора подрядчика</a:t>
            </a:r>
            <a:br>
              <a:rPr lang="ru-RU" sz="26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6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Принципы</a:t>
            </a:r>
          </a:p>
        </p:txBody>
      </p:sp>
      <p:grpSp>
        <p:nvGrpSpPr>
          <p:cNvPr id="2" name="Группа 10"/>
          <p:cNvGrpSpPr/>
          <p:nvPr/>
        </p:nvGrpSpPr>
        <p:grpSpPr>
          <a:xfrm>
            <a:off x="200891" y="1128723"/>
            <a:ext cx="11991108" cy="1638562"/>
            <a:chOff x="200891" y="1281128"/>
            <a:chExt cx="11554555" cy="1638562"/>
          </a:xfrm>
        </p:grpSpPr>
        <p:sp>
          <p:nvSpPr>
            <p:cNvPr id="4" name="TextBox 3"/>
            <p:cNvSpPr txBox="1"/>
            <p:nvPr/>
          </p:nvSpPr>
          <p:spPr>
            <a:xfrm>
              <a:off x="200891" y="1281128"/>
              <a:ext cx="44542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39750" indent="-539750">
                <a:spcAft>
                  <a:spcPts val="600"/>
                </a:spcAft>
              </a:pPr>
              <a:r>
                <a:rPr lang="ru-RU" sz="20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1. </a:t>
              </a:r>
              <a:r>
                <a:rPr lang="en-US" sz="20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	</a:t>
              </a:r>
              <a:r>
                <a:rPr lang="ru-RU" sz="20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Полный отказ от аукциона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88872" y="1288474"/>
              <a:ext cx="7266574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200"/>
                </a:spcBef>
              </a:pPr>
              <a:r>
                <a:rPr lang="ru-RU" b="1" u="sng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Основания</a:t>
              </a:r>
              <a:r>
                <a:rPr lang="en-US" b="1" u="sng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6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16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нецелесообразность «динамических» торгов)  </a:t>
              </a:r>
            </a:p>
            <a:p>
              <a:pPr marL="342900" indent="-342900">
                <a:spcBef>
                  <a:spcPts val="600"/>
                </a:spcBef>
                <a:buFont typeface="+mj-lt"/>
                <a:buAutoNum type="arabicParenR"/>
              </a:pPr>
              <a:r>
                <a:rPr lang="ru-RU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Цена не является ведущим (тем более единственным) критерием;</a:t>
              </a:r>
            </a:p>
            <a:p>
              <a:pPr marL="342900" indent="-342900">
                <a:spcBef>
                  <a:spcPts val="600"/>
                </a:spcBef>
                <a:buFont typeface="+mj-lt"/>
                <a:buAutoNum type="arabicParenR"/>
              </a:pPr>
              <a:r>
                <a:rPr lang="ru-RU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Многошаговая процедура определения цены  повышает риск демпинга до недопустимого уровня.</a:t>
              </a:r>
              <a:endPara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7"/>
          <p:cNvGrpSpPr/>
          <p:nvPr/>
        </p:nvGrpSpPr>
        <p:grpSpPr>
          <a:xfrm>
            <a:off x="187031" y="2791318"/>
            <a:ext cx="12004969" cy="1804999"/>
            <a:chOff x="187031" y="3068418"/>
            <a:chExt cx="12004969" cy="1804999"/>
          </a:xfrm>
        </p:grpSpPr>
        <p:sp>
          <p:nvSpPr>
            <p:cNvPr id="12" name="TextBox 11"/>
            <p:cNvSpPr txBox="1"/>
            <p:nvPr/>
          </p:nvSpPr>
          <p:spPr>
            <a:xfrm>
              <a:off x="187031" y="3068418"/>
              <a:ext cx="115339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20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2.</a:t>
              </a:r>
              <a:r>
                <a:rPr lang="ru-RU" sz="20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	</a:t>
              </a:r>
              <a:r>
                <a:rPr lang="ru-RU" sz="20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Электронные процедуры применяются только для сбора заявок и управления</a:t>
              </a:r>
              <a:br>
                <a:rPr lang="ru-RU" sz="20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ru-RU" sz="20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      доступом к ним (электронный документооборот)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650881" y="3796199"/>
              <a:ext cx="754111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ru-RU" b="1" u="sng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В «ручном режиме» осуществляются</a:t>
              </a:r>
            </a:p>
            <a:p>
              <a:pPr marL="263525" indent="-263525">
                <a:spcBef>
                  <a:spcPts val="600"/>
                </a:spcBef>
                <a:buFont typeface="Wingdings" pitchFamily="2" charset="2"/>
                <a:buChar char="Ø"/>
              </a:pPr>
              <a:r>
                <a:rPr lang="ru-RU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Изучение и оценка поставщика</a:t>
              </a:r>
            </a:p>
            <a:p>
              <a:pPr marL="263525" indent="-263525">
                <a:spcBef>
                  <a:spcPts val="600"/>
                </a:spcBef>
                <a:buFont typeface="Wingdings" pitchFamily="2" charset="2"/>
                <a:buChar char="Ø"/>
              </a:pPr>
              <a:r>
                <a:rPr lang="ru-RU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Оценка технического предложения</a:t>
              </a:r>
              <a:endParaRPr lang="ru-RU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28585" y="4786429"/>
            <a:ext cx="118110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3 . </a:t>
            </a:r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Цена контракта, размещаемого путем котировочного</a:t>
            </a:r>
            <a:b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запроса  (с  </a:t>
            </a:r>
            <a:r>
              <a:rPr lang="ru-RU" sz="20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предквалификацией</a:t>
            </a:r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), так  же, как и  в  44-ФЗ			</a:t>
            </a:r>
            <a:r>
              <a:rPr lang="ru-RU" sz="2200" b="1" i="1" u="sng" dirty="0" smtClean="0">
                <a:solidFill>
                  <a:srgbClr val="640000"/>
                </a:solidFill>
                <a:latin typeface="Arial" pitchFamily="34" charset="0"/>
                <a:cs typeface="Arial" pitchFamily="34" charset="0"/>
              </a:rPr>
              <a:t>до 500 тыс. рублей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7021" y="5839408"/>
            <a:ext cx="118110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 indent="-442913">
              <a:spcAft>
                <a:spcPts val="6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4 . </a:t>
            </a:r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Заключение контракта </a:t>
            </a:r>
            <a:r>
              <a:rPr lang="ru-RU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единственным поставщиком </a:t>
            </a:r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возможно только после получения квалификационного свидетельства СРО 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(за исключением малых закупок)</a:t>
            </a:r>
            <a:endParaRPr lang="ru-RU" i="1" u="sng" dirty="0" smtClean="0">
              <a:solidFill>
                <a:srgbClr val="64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1108364" y="0"/>
            <a:ext cx="1011936" cy="246888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10</a:t>
            </a:fld>
            <a:endParaRPr lang="en-US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1680519" y="1507524"/>
            <a:ext cx="3027406" cy="1025610"/>
          </a:xfrm>
          <a:prstGeom prst="rightArrow">
            <a:avLst>
              <a:gd name="adj1" fmla="val 54820"/>
              <a:gd name="adj2" fmla="val 46033"/>
            </a:avLst>
          </a:prstGeom>
          <a:solidFill>
            <a:srgbClr val="FF00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Обоснование отказа от электронных аукционов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80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-1"/>
            <a:ext cx="1151734" cy="106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96537" y="91568"/>
            <a:ext cx="10604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ru-RU" sz="26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Процедура выбора поставщика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262174" y="1371582"/>
            <a:ext cx="11777029" cy="2604655"/>
            <a:chOff x="137479" y="1884217"/>
            <a:chExt cx="11777029" cy="2604655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5221028" y="1980463"/>
              <a:ext cx="4318782" cy="2470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60363" indent="-360363">
                <a:buFont typeface="Wingdings" pitchFamily="2" charset="2"/>
                <a:buChar char="Ø"/>
              </a:pPr>
              <a:r>
                <a:rPr lang="ru-RU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Запрос котировок</a:t>
              </a:r>
            </a:p>
            <a:p>
              <a:pPr marL="360363" indent="-360363">
                <a:buFont typeface="Wingdings" pitchFamily="2" charset="2"/>
                <a:buChar char="Ø"/>
              </a:pPr>
              <a:r>
                <a:rPr lang="ru-RU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Конкурс</a:t>
              </a:r>
            </a:p>
            <a:p>
              <a:r>
                <a:rPr lang="ru-RU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	</a:t>
              </a:r>
              <a:r>
                <a:rPr lang="ru-RU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одноэтапный</a:t>
              </a:r>
            </a:p>
            <a:p>
              <a:r>
                <a:rPr lang="ru-RU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	</a:t>
              </a:r>
              <a:r>
                <a:rPr lang="ru-RU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двухэтапный</a:t>
              </a:r>
            </a:p>
            <a:p>
              <a:pPr marL="360363" indent="-360363">
                <a:spcAft>
                  <a:spcPts val="1200"/>
                </a:spcAft>
                <a:buFont typeface="Wingdings" pitchFamily="2" charset="2"/>
                <a:buChar char="Ø"/>
              </a:pPr>
              <a:r>
                <a:rPr lang="ru-RU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Конкурентные переговоры</a:t>
              </a:r>
            </a:p>
            <a:p>
              <a:pPr marL="360363" indent="-360363">
                <a:buFont typeface="Wingdings" pitchFamily="2" charset="2"/>
                <a:buChar char="Ø"/>
              </a:pPr>
              <a:r>
                <a:rPr lang="ru-RU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Закрытые конкурентные процедуры</a:t>
              </a:r>
            </a:p>
            <a:p>
              <a:pPr marL="360363" indent="-360363">
                <a:buFont typeface="Wingdings" pitchFamily="2" charset="2"/>
                <a:buChar char="Ø"/>
              </a:pPr>
              <a:r>
                <a:rPr lang="ru-RU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Единственный поставщик</a:t>
              </a:r>
              <a:endPara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Горизонтальный свиток 8"/>
            <p:cNvSpPr/>
            <p:nvPr/>
          </p:nvSpPr>
          <p:spPr>
            <a:xfrm>
              <a:off x="137479" y="1884217"/>
              <a:ext cx="3184412" cy="2604655"/>
            </a:xfrm>
            <a:prstGeom prst="horizontalScroll">
              <a:avLst>
                <a:gd name="adj" fmla="val 611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2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Предквалификация,</a:t>
              </a:r>
            </a:p>
            <a:p>
              <a:pPr algn="ctr"/>
              <a:r>
                <a:rPr lang="ru-RU" sz="2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проводимая СРО</a:t>
              </a:r>
            </a:p>
            <a:p>
              <a:pPr algn="ctr">
                <a:spcBef>
                  <a:spcPts val="600"/>
                </a:spcBef>
              </a:pPr>
              <a:r>
                <a:rPr lang="ru-RU" sz="1400" b="1" spc="1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(рассматривается заказчиком на этапе выявления </a:t>
              </a:r>
              <a:r>
                <a:rPr lang="ru-RU" sz="1400" b="1" spc="1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соответствия участнику закупки </a:t>
              </a:r>
              <a:r>
                <a:rPr lang="ru-RU" sz="1400" b="1" spc="1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требованиям документации)</a:t>
              </a:r>
              <a:endParaRPr lang="ru-RU" sz="1400" b="1" spc="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3321890" y="2493185"/>
              <a:ext cx="1885070" cy="143301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i="1" dirty="0" smtClean="0">
                  <a:solidFill>
                    <a:srgbClr val="580000"/>
                  </a:solidFill>
                </a:rPr>
                <a:t>отбор участников</a:t>
              </a:r>
              <a:endParaRPr lang="ru-RU" sz="1600" b="1" i="1" dirty="0">
                <a:solidFill>
                  <a:srgbClr val="580000"/>
                </a:solidFill>
              </a:endParaRPr>
            </a:p>
          </p:txBody>
        </p:sp>
        <p:sp>
          <p:nvSpPr>
            <p:cNvPr id="14" name="Стрелка вправо 13"/>
            <p:cNvSpPr/>
            <p:nvPr/>
          </p:nvSpPr>
          <p:spPr>
            <a:xfrm>
              <a:off x="9553878" y="2257300"/>
              <a:ext cx="2360630" cy="191456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rgbClr val="700000"/>
                  </a:solidFill>
                </a:rPr>
                <a:t>к</a:t>
              </a:r>
              <a:r>
                <a:rPr lang="ru-RU" sz="1600" b="1" dirty="0" smtClean="0">
                  <a:solidFill>
                    <a:srgbClr val="700000"/>
                  </a:solidFill>
                </a:rPr>
                <a:t>онкуренция среди</a:t>
              </a:r>
            </a:p>
            <a:p>
              <a:pPr algn="ctr"/>
              <a:r>
                <a:rPr lang="ru-RU" sz="1600" b="1" dirty="0" smtClean="0">
                  <a:solidFill>
                    <a:srgbClr val="700000"/>
                  </a:solidFill>
                </a:rPr>
                <a:t>лучших</a:t>
              </a:r>
              <a:endParaRPr lang="ru-RU" sz="1600" b="1" dirty="0">
                <a:solidFill>
                  <a:srgbClr val="700000"/>
                </a:solidFill>
              </a:endParaRPr>
            </a:p>
          </p:txBody>
        </p:sp>
      </p:grp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1163782" y="0"/>
            <a:ext cx="1016000" cy="244475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11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8654" y="4696691"/>
            <a:ext cx="116793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 indent="-442913">
              <a:spcBef>
                <a:spcPts val="600"/>
              </a:spcBef>
              <a:buFont typeface="Wingdings" pitchFamily="2" charset="2"/>
              <a:buChar char="Ø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Увеличение срока подачи заявки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(в сравнении с 44-ФЗ, 223-ФЗ)</a:t>
            </a:r>
          </a:p>
          <a:p>
            <a:pPr marL="442913" indent="-442913">
              <a:spcBef>
                <a:spcPts val="1800"/>
              </a:spcBef>
              <a:buFont typeface="Wingdings" pitchFamily="2" charset="2"/>
              <a:buChar char="Ø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Ужесточение требований к достоверности планирования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		(подрядчик должен иметь возможность принять решения до начла процедуры)</a:t>
            </a:r>
          </a:p>
          <a:p>
            <a:pPr marL="442913" indent="-442913">
              <a:spcBef>
                <a:spcPts val="1800"/>
              </a:spcBef>
              <a:buFont typeface="Wingdings" pitchFamily="2" charset="2"/>
              <a:buChar char="Ø"/>
            </a:pPr>
            <a:r>
              <a:rPr lang="ru-RU" b="1" u="sng" dirty="0" smtClean="0">
                <a:latin typeface="Arial" pitchFamily="34" charset="0"/>
                <a:cs typeface="Arial" pitchFamily="34" charset="0"/>
              </a:rPr>
              <a:t>Одна заявка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на конкурентной процедуре =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	Продление срока процедуры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										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(5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дней для котировки, 20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дней для прочих процедур)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8649730" y="4409044"/>
            <a:ext cx="3353583" cy="623456"/>
          </a:xfrm>
          <a:prstGeom prst="wedge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Срок должен быть не слишком большим (30-35 дней</a:t>
            </a:r>
            <a:r>
              <a:rPr lang="ru-RU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04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-1"/>
            <a:ext cx="1151734" cy="106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96537" y="161908"/>
            <a:ext cx="10604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ru-RU" sz="26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Требования к участнику закупки</a:t>
            </a:r>
          </a:p>
        </p:txBody>
      </p:sp>
      <p:sp>
        <p:nvSpPr>
          <p:cNvPr id="5" name="Номер слайда 17"/>
          <p:cNvSpPr txBox="1">
            <a:spLocks/>
          </p:cNvSpPr>
          <p:nvPr/>
        </p:nvSpPr>
        <p:spPr>
          <a:xfrm>
            <a:off x="1163782" y="0"/>
            <a:ext cx="1016000" cy="24447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955583" y="1125411"/>
            <a:ext cx="10214152" cy="3405400"/>
            <a:chOff x="1971276" y="1617791"/>
            <a:chExt cx="9507954" cy="34054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971283" y="1617792"/>
              <a:ext cx="3712065" cy="1253822"/>
            </a:xfrm>
            <a:prstGeom prst="rect">
              <a:avLst/>
            </a:prstGeom>
            <a:ln w="3492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Стандартные требования 44-ФЗ</a:t>
              </a:r>
              <a:endPara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600"/>
                </a:spcBef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при коллективном участнике </a:t>
              </a:r>
            </a:p>
            <a:p>
              <a:pPr algn="r"/>
              <a:r>
                <a:rPr lang="ru-RU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ко всем членам подрядного альянса</a:t>
              </a:r>
              <a:endPara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683348" y="1617791"/>
              <a:ext cx="5795882" cy="1271800"/>
            </a:xfrm>
            <a:prstGeom prst="rect">
              <a:avLst/>
            </a:prstGeom>
            <a:ln w="3492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Наличие</a:t>
              </a:r>
              <a:br>
                <a:rPr lang="ru-RU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</a:br>
              <a:r>
                <a:rPr lang="ru-RU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Квалификационного свидетельства СРО</a:t>
              </a:r>
            </a:p>
            <a:p>
              <a:pPr>
                <a:spcBef>
                  <a:spcPts val="600"/>
                </a:spcBef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при коллективном участнике </a:t>
              </a:r>
            </a:p>
            <a:p>
              <a:pPr algn="r"/>
              <a:r>
                <a:rPr lang="ru-RU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каждый в части выполняемых им работ.</a:t>
              </a:r>
              <a:endPara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683338" y="2884194"/>
              <a:ext cx="5795889" cy="2138997"/>
            </a:xfrm>
            <a:prstGeom prst="rect">
              <a:avLst/>
            </a:prstGeom>
            <a:ln w="3492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600"/>
                </a:spcAft>
              </a:pPr>
              <a:r>
                <a:rPr lang="ru-RU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Заказчик 	</a:t>
              </a:r>
              <a:r>
                <a:rPr lang="ru-RU" sz="1600" i="1" u="sng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вправе</a:t>
              </a:r>
              <a:r>
                <a:rPr lang="ru-RU" sz="16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 (</a:t>
              </a:r>
              <a:r>
                <a:rPr lang="ru-RU" sz="1600" i="1" u="sng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обязан</a:t>
              </a:r>
              <a:r>
                <a:rPr lang="ru-RU" sz="16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при определенной НМЦК) установить требования к:</a:t>
              </a:r>
            </a:p>
            <a:p>
              <a:pPr marL="450850" indent="-366713">
                <a:tabLst>
                  <a:tab pos="450850" algn="l"/>
                </a:tabLst>
              </a:pPr>
              <a:r>
                <a:rPr lang="ru-RU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1. 	финансовой устойчивости участника;</a:t>
              </a:r>
            </a:p>
            <a:p>
              <a:pPr marL="450850" indent="-366713">
                <a:buAutoNum type="arabicPeriod" startAt="2"/>
                <a:tabLst>
                  <a:tab pos="450850" algn="l"/>
                </a:tabLst>
              </a:pPr>
              <a:r>
                <a:rPr lang="ru-RU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организации банковского сопровождения;</a:t>
              </a:r>
            </a:p>
            <a:p>
              <a:pPr marL="450850" indent="-366713">
                <a:buAutoNum type="arabicPeriod" startAt="2"/>
                <a:tabLst>
                  <a:tab pos="450850" algn="l"/>
                </a:tabLst>
              </a:pPr>
              <a:r>
                <a:rPr lang="ru-RU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страхованию;</a:t>
              </a:r>
            </a:p>
            <a:p>
              <a:pPr marL="450850" indent="-366713">
                <a:buAutoNum type="arabicPeriod" startAt="2"/>
                <a:tabLst>
                  <a:tab pos="450850" algn="l"/>
                </a:tabLst>
              </a:pPr>
              <a:r>
                <a:rPr lang="ru-RU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репутации;</a:t>
              </a:r>
            </a:p>
            <a:p>
              <a:pPr marL="450850" indent="-366713">
                <a:buAutoNum type="arabicPeriod" startAt="2"/>
                <a:tabLst>
                  <a:tab pos="450850" algn="l"/>
                </a:tabLst>
              </a:pPr>
              <a:r>
                <a:rPr lang="ru-RU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наличию </a:t>
              </a:r>
              <a:r>
                <a:rPr lang="ru-RU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опыта </a:t>
              </a:r>
              <a:r>
                <a:rPr lang="ru-RU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выполнения аналогичных  работ.</a:t>
              </a:r>
              <a:endPara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971276" y="2884194"/>
              <a:ext cx="3712065" cy="1240791"/>
            </a:xfrm>
            <a:prstGeom prst="rect">
              <a:avLst/>
            </a:prstGeom>
            <a:ln w="3492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600"/>
                </a:spcAft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при коллективном участнике </a:t>
              </a:r>
            </a:p>
            <a:p>
              <a:pPr algn="ctr"/>
              <a:r>
                <a:rPr lang="ru-RU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Документы об образовании коллективного участника</a:t>
              </a:r>
            </a:p>
          </p:txBody>
        </p:sp>
      </p:grpSp>
      <p:cxnSp>
        <p:nvCxnSpPr>
          <p:cNvPr id="12" name="Прямая соединительная линия 11"/>
          <p:cNvCxnSpPr/>
          <p:nvPr/>
        </p:nvCxnSpPr>
        <p:spPr>
          <a:xfrm flipV="1">
            <a:off x="100017" y="4704447"/>
            <a:ext cx="12077696" cy="14283"/>
          </a:xfrm>
          <a:prstGeom prst="line">
            <a:avLst/>
          </a:prstGeom>
          <a:ln w="57150" cmpd="thickThin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8277" y="4774269"/>
            <a:ext cx="8013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Критерии для балльной оценки заявки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86157" y="5203861"/>
            <a:ext cx="12077696" cy="14283"/>
          </a:xfrm>
          <a:prstGeom prst="line">
            <a:avLst/>
          </a:prstGeom>
          <a:ln w="19050" cmpd="sng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84484" y="5237609"/>
            <a:ext cx="6555545" cy="1600438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600" b="1" dirty="0" smtClean="0"/>
              <a:t>Срок</a:t>
            </a:r>
          </a:p>
          <a:p>
            <a:pPr marL="342900" indent="-342900">
              <a:buAutoNum type="arabicPeriod"/>
            </a:pPr>
            <a:r>
              <a:rPr lang="ru-RU" sz="1600" b="1" dirty="0" smtClean="0"/>
              <a:t>Репутация</a:t>
            </a:r>
          </a:p>
          <a:p>
            <a:pPr marL="342900" indent="-342900">
              <a:buAutoNum type="arabicPeriod"/>
            </a:pPr>
            <a:r>
              <a:rPr lang="ru-RU" sz="1600" b="1" dirty="0" smtClean="0"/>
              <a:t>Опыт</a:t>
            </a:r>
            <a:r>
              <a:rPr lang="ru-RU" sz="1600" dirty="0" smtClean="0"/>
              <a:t> </a:t>
            </a:r>
            <a:r>
              <a:rPr lang="ru-RU" sz="1600" b="1" dirty="0" smtClean="0"/>
              <a:t>выполнения аналогичных работ</a:t>
            </a:r>
          </a:p>
          <a:p>
            <a:pPr marL="342900" indent="-342900">
              <a:buAutoNum type="arabicPeriod"/>
            </a:pPr>
            <a:r>
              <a:rPr lang="ru-RU" sz="1600" b="1" dirty="0" smtClean="0"/>
              <a:t>Финансовая устойчивость</a:t>
            </a:r>
          </a:p>
          <a:p>
            <a:pPr marL="342900" indent="-342900">
              <a:buAutoNum type="arabicPeriod"/>
            </a:pPr>
            <a:r>
              <a:rPr lang="ru-RU" sz="1600" b="1" dirty="0" smtClean="0"/>
              <a:t>Цена	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……			</a:t>
            </a: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09907" y="94137"/>
            <a:ext cx="98786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Начальная (максимальная) цена </a:t>
            </a:r>
            <a:b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Антидемпинговые меры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173" y="1261618"/>
            <a:ext cx="1117721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>
              <a:spcAft>
                <a:spcPts val="3600"/>
              </a:spcAft>
              <a:buAutoNum type="arabicPeriod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Начальная максимальная цена договора подряда -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определятся по ПСД</a:t>
            </a:r>
          </a:p>
          <a:p>
            <a:pPr marL="539750" indent="-539750">
              <a:spcBef>
                <a:spcPts val="2400"/>
              </a:spcBef>
              <a:spcAft>
                <a:spcPts val="2400"/>
              </a:spcAft>
              <a:buAutoNum type="arabicPeriod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Существенным является распределение стоимости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отдельным статьям</a:t>
            </a:r>
          </a:p>
          <a:p>
            <a:pPr marL="539750" indent="-539750">
              <a:spcAft>
                <a:spcPts val="1800"/>
              </a:spcAft>
              <a:buAutoNum type="arabicPeriod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Часть статей «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защищены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» и снижение цены в конкурентной процедуре по ним недопустимо (в т.ч. заработная плата, непредвиденные расходы, …)</a:t>
            </a:r>
          </a:p>
          <a:p>
            <a:pPr marL="539750" indent="-5397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По «незащищенным» статьям снижение  в конкурентной процедуре возможно только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установленных  пределах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и, в ряде случаев, требует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обоснования</a:t>
            </a:r>
          </a:p>
          <a:p>
            <a:pPr marL="977900" indent="-287338"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сметная прибыль 	до 100% снижения, при снижении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75% требуется обоснование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marL="977900" indent="-287338"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накладные расходы	до   20% с обоснованием</a:t>
            </a:r>
          </a:p>
          <a:p>
            <a:pPr marL="977900" indent="-287338">
              <a:spcAft>
                <a:spcPts val="1800"/>
              </a:spcAft>
              <a:buFont typeface="Wingdings" pitchFamily="2" charset="2"/>
              <a:buChar char="Ø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материалы			до   10% с обоснование и подтверждением возможности</a:t>
            </a:r>
          </a:p>
          <a:p>
            <a:pPr marL="539750" indent="-53975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Общее снижение цены ограничено	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более 15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% 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082675" indent="-287338">
              <a:spcAft>
                <a:spcPts val="300"/>
              </a:spcAft>
              <a:buFont typeface="Wingdings" pitchFamily="2" charset="2"/>
              <a:buChar char="Ø"/>
            </a:pPr>
            <a:endParaRPr lang="ru-RU" sz="16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1094509" y="0"/>
            <a:ext cx="1016000" cy="244475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13</a:t>
            </a:fld>
            <a:endParaRPr lang="en-US" dirty="0"/>
          </a:p>
        </p:txBody>
      </p:sp>
      <p:sp>
        <p:nvSpPr>
          <p:cNvPr id="26" name="Прямоугольная выноска 25"/>
          <p:cNvSpPr/>
          <p:nvPr/>
        </p:nvSpPr>
        <p:spPr>
          <a:xfrm>
            <a:off x="7528023" y="6035041"/>
            <a:ext cx="4162230" cy="407962"/>
          </a:xfrm>
          <a:prstGeom prst="wedge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smtClean="0">
                <a:solidFill>
                  <a:schemeClr val="tx1"/>
                </a:solidFill>
              </a:rPr>
              <a:t>Статьи и цифры уточняет     </a:t>
            </a:r>
            <a:r>
              <a:rPr lang="ru-RU" sz="1400" b="1" dirty="0" smtClean="0">
                <a:solidFill>
                  <a:schemeClr val="tx1"/>
                </a:solidFill>
              </a:rPr>
              <a:t>НОСТРОЙ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ая выноска 26"/>
          <p:cNvSpPr/>
          <p:nvPr/>
        </p:nvSpPr>
        <p:spPr>
          <a:xfrm>
            <a:off x="5570806" y="1659986"/>
            <a:ext cx="6274193" cy="464237"/>
          </a:xfrm>
          <a:prstGeom prst="wedge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600" i="1" dirty="0" smtClean="0">
                <a:solidFill>
                  <a:schemeClr val="tx1"/>
                </a:solidFill>
              </a:rPr>
              <a:t>Методику формирования НМЦ из ПСД создает   </a:t>
            </a:r>
            <a:r>
              <a:rPr lang="ru-RU" sz="1600" b="1" i="1" dirty="0" smtClean="0">
                <a:solidFill>
                  <a:schemeClr val="tx1"/>
                </a:solidFill>
              </a:rPr>
              <a:t>НОСТРОЙ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0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09907" y="94137"/>
            <a:ext cx="98786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Антидемпинговые меры</a:t>
            </a:r>
          </a:p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Начисление баллов по критерию «цена»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6815" y="1161916"/>
            <a:ext cx="4827637" cy="47397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3525" indent="-263525">
              <a:spcBef>
                <a:spcPts val="1200"/>
              </a:spcBef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Отклоняются заявки </a:t>
            </a:r>
          </a:p>
          <a:p>
            <a:pPr marL="530225" indent="-265113">
              <a:spcBef>
                <a:spcPts val="300"/>
              </a:spcBef>
              <a:buFont typeface="+mj-lt"/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  снижением цены, превышающим максимально возможное</a:t>
            </a:r>
          </a:p>
          <a:p>
            <a:pPr marL="530225" indent="-265113">
              <a:spcBef>
                <a:spcPts val="300"/>
              </a:spcBef>
              <a:buFont typeface="+mj-lt"/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с нарушением требований по «защите статей» и/или предоставлению обоснований</a:t>
            </a:r>
            <a:endParaRPr lang="ru-R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63525" indent="-263525">
              <a:spcBef>
                <a:spcPts val="2400"/>
              </a:spcBef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Методика начисления баллов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приводит к тому, что сильное падение цен (даже в пределах допустимого)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становится бесполезным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для участника закупки</a:t>
            </a:r>
          </a:p>
          <a:p>
            <a:pPr marL="263525" indent="-263525">
              <a:spcBef>
                <a:spcPts val="2400"/>
              </a:spcBef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Методика балльной оценки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отличающейся от методики 44-ФЗ, создается НОСТРОЙ</a:t>
            </a:r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1094509" y="0"/>
            <a:ext cx="1016000" cy="244475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14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41994" y="1180403"/>
            <a:ext cx="78971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/>
              <a:t>Баллы</a:t>
            </a:r>
          </a:p>
          <a:p>
            <a:pPr algn="r">
              <a:spcBef>
                <a:spcPts val="1200"/>
              </a:spcBef>
            </a:pPr>
            <a:endParaRPr lang="ru-RU" sz="1400" dirty="0" smtClean="0"/>
          </a:p>
          <a:p>
            <a:pPr algn="r">
              <a:spcBef>
                <a:spcPts val="1200"/>
              </a:spcBef>
            </a:pPr>
            <a:r>
              <a:rPr lang="en-US" sz="1400" dirty="0" smtClean="0"/>
              <a:t>max</a:t>
            </a:r>
            <a:endParaRPr lang="ru-RU" sz="14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5515897" y="1224117"/>
            <a:ext cx="14748" cy="4218039"/>
          </a:xfrm>
          <a:prstGeom prst="straightConnector1">
            <a:avLst/>
          </a:prstGeom>
          <a:ln w="3492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5534157" y="5412658"/>
            <a:ext cx="6471030" cy="17636"/>
          </a:xfrm>
          <a:prstGeom prst="straightConnector1">
            <a:avLst/>
          </a:prstGeom>
          <a:ln w="3492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5589575" y="2059197"/>
            <a:ext cx="5761036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8052619" y="1939137"/>
            <a:ext cx="14466" cy="3517766"/>
          </a:xfrm>
          <a:prstGeom prst="straightConnector1">
            <a:avLst/>
          </a:prstGeom>
          <a:ln w="15875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9792929" y="1939136"/>
            <a:ext cx="33683" cy="3444025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424834" y="5458003"/>
            <a:ext cx="2565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41438" indent="-1341438"/>
            <a:r>
              <a:rPr lang="ru-RU" dirty="0" smtClean="0"/>
              <a:t>НМЦК        	    </a:t>
            </a:r>
            <a:r>
              <a:rPr lang="ru-RU" sz="1600" b="1" dirty="0" smtClean="0"/>
              <a:t>Цена участника</a:t>
            </a:r>
            <a:endParaRPr lang="ru-RU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225124" y="5357446"/>
            <a:ext cx="651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0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232237" y="5521228"/>
            <a:ext cx="1439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допустимый минимум</a:t>
            </a:r>
            <a:endParaRPr lang="ru-RU" sz="1600" dirty="0">
              <a:solidFill>
                <a:srgbClr val="FF0000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8096865" y="2079523"/>
            <a:ext cx="1681316" cy="3288890"/>
          </a:xfrm>
          <a:prstGeom prst="line">
            <a:avLst/>
          </a:prstGeom>
          <a:ln w="444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олилиния 32"/>
          <p:cNvSpPr/>
          <p:nvPr/>
        </p:nvSpPr>
        <p:spPr>
          <a:xfrm>
            <a:off x="8037871" y="2064775"/>
            <a:ext cx="1799303" cy="3451122"/>
          </a:xfrm>
          <a:custGeom>
            <a:avLst/>
            <a:gdLst>
              <a:gd name="connsiteX0" fmla="*/ 0 w 1805710"/>
              <a:gd name="connsiteY0" fmla="*/ 13854 h 2699326"/>
              <a:gd name="connsiteX1" fmla="*/ 706582 w 1805710"/>
              <a:gd name="connsiteY1" fmla="*/ 110836 h 2699326"/>
              <a:gd name="connsiteX2" fmla="*/ 1274619 w 1805710"/>
              <a:gd name="connsiteY2" fmla="*/ 678872 h 2699326"/>
              <a:gd name="connsiteX3" fmla="*/ 1731819 w 1805710"/>
              <a:gd name="connsiteY3" fmla="*/ 2410690 h 2699326"/>
              <a:gd name="connsiteX4" fmla="*/ 1717964 w 1805710"/>
              <a:gd name="connsiteY4" fmla="*/ 2410690 h 2699326"/>
              <a:gd name="connsiteX0" fmla="*/ 0 w 1808080"/>
              <a:gd name="connsiteY0" fmla="*/ 41347 h 2699326"/>
              <a:gd name="connsiteX1" fmla="*/ 706582 w 1808080"/>
              <a:gd name="connsiteY1" fmla="*/ 138329 h 2699326"/>
              <a:gd name="connsiteX2" fmla="*/ 1260401 w 1808080"/>
              <a:gd name="connsiteY2" fmla="*/ 871324 h 2699326"/>
              <a:gd name="connsiteX3" fmla="*/ 1731819 w 1808080"/>
              <a:gd name="connsiteY3" fmla="*/ 2438183 h 2699326"/>
              <a:gd name="connsiteX4" fmla="*/ 1717964 w 1808080"/>
              <a:gd name="connsiteY4" fmla="*/ 2438183 h 2699326"/>
              <a:gd name="connsiteX0" fmla="*/ 0 w 1808080"/>
              <a:gd name="connsiteY0" fmla="*/ 6928 h 2664907"/>
              <a:gd name="connsiteX1" fmla="*/ 706582 w 1808080"/>
              <a:gd name="connsiteY1" fmla="*/ 163895 h 2664907"/>
              <a:gd name="connsiteX2" fmla="*/ 1260401 w 1808080"/>
              <a:gd name="connsiteY2" fmla="*/ 836905 h 2664907"/>
              <a:gd name="connsiteX3" fmla="*/ 1731819 w 1808080"/>
              <a:gd name="connsiteY3" fmla="*/ 2403764 h 2664907"/>
              <a:gd name="connsiteX4" fmla="*/ 1717964 w 1808080"/>
              <a:gd name="connsiteY4" fmla="*/ 2403764 h 2664907"/>
              <a:gd name="connsiteX0" fmla="*/ 0 w 1808080"/>
              <a:gd name="connsiteY0" fmla="*/ 6927 h 2664906"/>
              <a:gd name="connsiteX1" fmla="*/ 692364 w 1808080"/>
              <a:gd name="connsiteY1" fmla="*/ 238875 h 2664906"/>
              <a:gd name="connsiteX2" fmla="*/ 1260401 w 1808080"/>
              <a:gd name="connsiteY2" fmla="*/ 836904 h 2664906"/>
              <a:gd name="connsiteX3" fmla="*/ 1731819 w 1808080"/>
              <a:gd name="connsiteY3" fmla="*/ 2403763 h 2664906"/>
              <a:gd name="connsiteX4" fmla="*/ 1717964 w 1808080"/>
              <a:gd name="connsiteY4" fmla="*/ 2403763 h 2664906"/>
              <a:gd name="connsiteX0" fmla="*/ 0 w 1808080"/>
              <a:gd name="connsiteY0" fmla="*/ 6927 h 2664906"/>
              <a:gd name="connsiteX1" fmla="*/ 692364 w 1808080"/>
              <a:gd name="connsiteY1" fmla="*/ 193886 h 2664906"/>
              <a:gd name="connsiteX2" fmla="*/ 1260401 w 1808080"/>
              <a:gd name="connsiteY2" fmla="*/ 836904 h 2664906"/>
              <a:gd name="connsiteX3" fmla="*/ 1731819 w 1808080"/>
              <a:gd name="connsiteY3" fmla="*/ 2403763 h 2664906"/>
              <a:gd name="connsiteX4" fmla="*/ 1717964 w 1808080"/>
              <a:gd name="connsiteY4" fmla="*/ 2403763 h 2664906"/>
              <a:gd name="connsiteX0" fmla="*/ 0 w 1808080"/>
              <a:gd name="connsiteY0" fmla="*/ 6927 h 2664906"/>
              <a:gd name="connsiteX1" fmla="*/ 607054 w 1808080"/>
              <a:gd name="connsiteY1" fmla="*/ 178889 h 2664906"/>
              <a:gd name="connsiteX2" fmla="*/ 1260401 w 1808080"/>
              <a:gd name="connsiteY2" fmla="*/ 836904 h 2664906"/>
              <a:gd name="connsiteX3" fmla="*/ 1731819 w 1808080"/>
              <a:gd name="connsiteY3" fmla="*/ 2403763 h 2664906"/>
              <a:gd name="connsiteX4" fmla="*/ 1717964 w 1808080"/>
              <a:gd name="connsiteY4" fmla="*/ 2403763 h 2664906"/>
              <a:gd name="connsiteX0" fmla="*/ 0 w 1824667"/>
              <a:gd name="connsiteY0" fmla="*/ 6927 h 2672404"/>
              <a:gd name="connsiteX1" fmla="*/ 607054 w 1824667"/>
              <a:gd name="connsiteY1" fmla="*/ 178889 h 2672404"/>
              <a:gd name="connsiteX2" fmla="*/ 1160874 w 1824667"/>
              <a:gd name="connsiteY2" fmla="*/ 791915 h 2672404"/>
              <a:gd name="connsiteX3" fmla="*/ 1731819 w 1824667"/>
              <a:gd name="connsiteY3" fmla="*/ 2403763 h 2672404"/>
              <a:gd name="connsiteX4" fmla="*/ 1717964 w 1824667"/>
              <a:gd name="connsiteY4" fmla="*/ 2403763 h 2672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4667" h="2672404">
                <a:moveTo>
                  <a:pt x="0" y="6927"/>
                </a:moveTo>
                <a:cubicBezTo>
                  <a:pt x="247073" y="0"/>
                  <a:pt x="413575" y="48058"/>
                  <a:pt x="607054" y="178889"/>
                </a:cubicBezTo>
                <a:cubicBezTo>
                  <a:pt x="800533" y="309720"/>
                  <a:pt x="973413" y="421103"/>
                  <a:pt x="1160874" y="791915"/>
                </a:cubicBezTo>
                <a:cubicBezTo>
                  <a:pt x="1348335" y="1162727"/>
                  <a:pt x="1638971" y="2135122"/>
                  <a:pt x="1731819" y="2403763"/>
                </a:cubicBezTo>
                <a:cubicBezTo>
                  <a:pt x="1824667" y="2672404"/>
                  <a:pt x="1761837" y="2548081"/>
                  <a:pt x="1717964" y="2403763"/>
                </a:cubicBezTo>
              </a:path>
            </a:pathLst>
          </a:custGeom>
          <a:ln w="31750">
            <a:solidFill>
              <a:srgbClr val="64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5707627" y="5086963"/>
            <a:ext cx="2355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Заявка отклоняется </a:t>
            </a:r>
            <a:r>
              <a:rPr lang="en-US" sz="1600" b="1" dirty="0" smtClean="0">
                <a:solidFill>
                  <a:srgbClr val="FF0000"/>
                </a:solidFill>
              </a:rPr>
              <a:t>&lt;&lt;&lt;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25" name="Стрелка влево 24"/>
          <p:cNvSpPr/>
          <p:nvPr/>
        </p:nvSpPr>
        <p:spPr>
          <a:xfrm>
            <a:off x="9287353" y="2682449"/>
            <a:ext cx="2197116" cy="968113"/>
          </a:xfrm>
          <a:prstGeom prst="leftArrow">
            <a:avLst>
              <a:gd name="adj1" fmla="val 61625"/>
              <a:gd name="adj2" fmla="val 70344"/>
            </a:avLst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spc="100" dirty="0" smtClean="0">
                <a:solidFill>
                  <a:srgbClr val="C00000"/>
                </a:solidFill>
              </a:rPr>
              <a:t>Нелинейная шкала</a:t>
            </a:r>
            <a:endParaRPr lang="ru-RU" sz="1600" b="1" spc="100" dirty="0">
              <a:solidFill>
                <a:srgbClr val="C00000"/>
              </a:solidFill>
            </a:endParaRPr>
          </a:p>
        </p:txBody>
      </p:sp>
      <p:sp>
        <p:nvSpPr>
          <p:cNvPr id="24" name="Прямоугольная выноска 23"/>
          <p:cNvSpPr/>
          <p:nvPr/>
        </p:nvSpPr>
        <p:spPr>
          <a:xfrm>
            <a:off x="1460106" y="5910023"/>
            <a:ext cx="3406879" cy="707924"/>
          </a:xfrm>
          <a:prstGeom prst="wedgeRect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Необходимо создать документ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«Методика балльной оценки»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416062" y="165972"/>
            <a:ext cx="633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Изменения цены в ходе</a:t>
            </a:r>
            <a:b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исполнения договора подряда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5422" y="1073392"/>
            <a:ext cx="11647195" cy="430117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39750" indent="-539750"/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Не более 10% в случае:</a:t>
            </a:r>
          </a:p>
          <a:p>
            <a:pPr marL="534988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Изменение объемов работ и фактических затрат,  </a:t>
            </a:r>
            <a:r>
              <a:rPr lang="ru-RU" sz="2000" b="1" u="sng" dirty="0" smtClean="0">
                <a:latin typeface="Arial" pitchFamily="34" charset="0"/>
                <a:cs typeface="Arial" pitchFamily="34" charset="0"/>
              </a:rPr>
              <a:t>являющихся предметом договора.</a:t>
            </a:r>
          </a:p>
          <a:p>
            <a:pPr marL="539750" indent="-539750">
              <a:spcBef>
                <a:spcPts val="1800"/>
              </a:spcBef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Не более 35% в случае:</a:t>
            </a:r>
          </a:p>
          <a:p>
            <a:pPr marL="534988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Наличия необходимости проведения дополнительных работ и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дополнительных затрат, </a:t>
            </a:r>
            <a:r>
              <a:rPr lang="ru-RU" sz="2000" b="1" u="sng" dirty="0" smtClean="0">
                <a:latin typeface="Arial" pitchFamily="34" charset="0"/>
                <a:cs typeface="Arial" pitchFamily="34" charset="0"/>
              </a:rPr>
              <a:t>не являющихся предметом договора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,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но связанных с его исполнением.</a:t>
            </a:r>
            <a:endParaRPr lang="ru-RU" sz="20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801688">
              <a:spcBef>
                <a:spcPts val="1200"/>
              </a:spcBef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сумме </a:t>
            </a: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1+2	не более 35%</a:t>
            </a:r>
          </a:p>
          <a:p>
            <a:pPr marL="539750" indent="-539750">
              <a:spcBef>
                <a:spcPts val="1200"/>
              </a:spcBef>
            </a:pP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66700" indent="-266700">
              <a:spcBef>
                <a:spcPts val="1200"/>
              </a:spcBef>
              <a:buAutoNum type="arabicPeriod" startAt="3"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Существенные изменения ПСД 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расторжение договора, появление преференций у подрядчика исполнявшего договор и возможности  выбора его как единственного поставщика</a:t>
            </a:r>
          </a:p>
          <a:p>
            <a:pPr marL="1128713" indent="-228600">
              <a:spcBef>
                <a:spcPts val="300"/>
              </a:spcBef>
              <a:buAutoNum type="arabicPeriod" startAt="3"/>
            </a:pPr>
            <a:endParaRPr lang="ru-RU" sz="800" b="1" i="1" dirty="0" smtClean="0">
              <a:solidFill>
                <a:srgbClr val="7A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72117" y="6292816"/>
            <a:ext cx="8029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400"/>
              </a:spcBef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Вариант:</a:t>
            </a:r>
            <a:r>
              <a:rPr lang="ru-RU" sz="2000" b="1" dirty="0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Допустим контракт «твердой цены»	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sz="36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199" y="5471166"/>
            <a:ext cx="11333018" cy="83099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39750" indent="-539750"/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Долгосрочные контракты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ru-RU" sz="2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900113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Применение коэффициентов  для коррекции цены </a:t>
            </a:r>
          </a:p>
          <a:p>
            <a:pPr marL="900113"/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1080654" y="0"/>
            <a:ext cx="1016000" cy="244475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15</a:t>
            </a:fld>
            <a:endParaRPr lang="en-US" dirty="0"/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5711482" y="3181576"/>
            <a:ext cx="2750663" cy="623456"/>
          </a:xfrm>
          <a:prstGeom prst="wedge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i="1" dirty="0" smtClean="0">
                <a:solidFill>
                  <a:schemeClr val="tx1"/>
                </a:solidFill>
              </a:rPr>
              <a:t>Цифры уточняет </a:t>
            </a:r>
            <a:r>
              <a:rPr lang="ru-RU" sz="1600" b="1" i="1" dirty="0" smtClean="0">
                <a:solidFill>
                  <a:schemeClr val="tx1"/>
                </a:solidFill>
              </a:rPr>
              <a:t>НОСТРОЙ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1" name="Горизонтальный свиток 20"/>
          <p:cNvSpPr/>
          <p:nvPr/>
        </p:nvSpPr>
        <p:spPr>
          <a:xfrm>
            <a:off x="9073663" y="2062535"/>
            <a:ext cx="2630660" cy="881941"/>
          </a:xfrm>
          <a:prstGeom prst="horizontalScroll">
            <a:avLst/>
          </a:prstGeom>
          <a:solidFill>
            <a:schemeClr val="accent1">
              <a:alpha val="45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Требуется экспертиза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090016" y="361429"/>
            <a:ext cx="9878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Описание предмета закупки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763" y="1136056"/>
            <a:ext cx="1152698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3275" indent="-803275">
              <a:buAutoNum type="arabicPeriod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Основой описания предмета закупки является ПСД;</a:t>
            </a:r>
          </a:p>
          <a:p>
            <a:pPr marL="803275" indent="-803275">
              <a:spcBef>
                <a:spcPts val="600"/>
              </a:spcBef>
              <a:buAutoNum type="arabicPeriod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Техническое задание уточняет (место, время, …) ПСД;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Необходимо жестко нормировать требования к ТЗ;</a:t>
            </a:r>
          </a:p>
          <a:p>
            <a:pPr marL="803275" indent="-803275">
              <a:spcBef>
                <a:spcPts val="600"/>
              </a:spcBef>
              <a:buAutoNum type="arabicPeriod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Возможна закупка работ по осуществлению этапа строительства;</a:t>
            </a:r>
          </a:p>
          <a:p>
            <a:pPr marL="803275" indent="-803275">
              <a:spcBef>
                <a:spcPts val="1200"/>
              </a:spcBef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4.	Необходимо нормирование наименований работ.</a:t>
            </a:r>
          </a:p>
          <a:p>
            <a:pPr marL="2147888"/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Для работ, упомянутых в приказе </a:t>
            </a:r>
            <a:r>
              <a:rPr lang="ru-RU" b="1" i="1" dirty="0" smtClean="0">
                <a:solidFill>
                  <a:srgbClr val="C00000"/>
                </a:solidFill>
              </a:rPr>
              <a:t>от 30 декабря 2009 г. N 624, нормирование должно быть предельно жестким.</a:t>
            </a:r>
            <a:endParaRPr lang="ru-RU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066800" y="0"/>
            <a:ext cx="1016000" cy="244475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16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4909" y="4168067"/>
            <a:ext cx="110143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ru-RU" b="1" u="sng" spc="2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Государственные и муниципальные нужды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b="1" spc="2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Максимальное информирование о планировании. </a:t>
            </a:r>
            <a:br>
              <a:rPr lang="ru-RU" b="1" spc="2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spc="2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Жесткие требования к планированию и его прозрачности. 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b="1" spc="2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Все финансовые средства, выплачиваемые заказчиком, аккумулируются на счетах в  банке, осуществляющем банковское сопровождение, и попадают в банк напрямую из бюджета.</a:t>
            </a:r>
          </a:p>
          <a:p>
            <a:pPr marL="342900" indent="-342900">
              <a:spcAft>
                <a:spcPts val="600"/>
              </a:spcAft>
            </a:pPr>
            <a:r>
              <a:rPr lang="ru-RU" b="1" u="sng" spc="2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Корпоративные закупки</a:t>
            </a:r>
          </a:p>
          <a:p>
            <a:pPr marL="357188" indent="17463">
              <a:spcAft>
                <a:spcPts val="600"/>
              </a:spcAft>
            </a:pPr>
            <a:r>
              <a:rPr lang="ru-RU" b="1" spc="2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Ответственность на уровне договора подряда</a:t>
            </a:r>
            <a:endParaRPr lang="ru-RU" b="1" spc="2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Группа 7"/>
          <p:cNvGrpSpPr/>
          <p:nvPr/>
        </p:nvGrpSpPr>
        <p:grpSpPr>
          <a:xfrm>
            <a:off x="86157" y="3592547"/>
            <a:ext cx="12105843" cy="523220"/>
            <a:chOff x="86156" y="5740043"/>
            <a:chExt cx="12105843" cy="523220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100016" y="5768707"/>
              <a:ext cx="12077696" cy="14283"/>
            </a:xfrm>
            <a:prstGeom prst="line">
              <a:avLst/>
            </a:prstGeom>
            <a:ln w="57150" cmpd="thickThin"/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745672" y="5740043"/>
              <a:ext cx="104463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2800" b="1" i="1" spc="2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Механизм защиты подрядчика</a:t>
              </a: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86156" y="6225917"/>
              <a:ext cx="12077696" cy="14283"/>
            </a:xfrm>
            <a:prstGeom prst="line">
              <a:avLst/>
            </a:prstGeom>
            <a:ln w="19050" cmpd="sng"/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48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789311" y="291517"/>
            <a:ext cx="102018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6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Банковское сопровождение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5879" y="994680"/>
            <a:ext cx="11966037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i="1" dirty="0" smtClean="0"/>
              <a:t>В терминах 44-ФЗ 	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«</a:t>
            </a:r>
            <a:r>
              <a:rPr lang="ru-RU" sz="1600" b="1" dirty="0" smtClean="0">
                <a:solidFill>
                  <a:srgbClr val="C00000"/>
                </a:solidFill>
              </a:rPr>
              <a:t>Расширенное банковское сопровождение» </a:t>
            </a:r>
          </a:p>
          <a:p>
            <a:pPr lvl="0" algn="r">
              <a:spcBef>
                <a:spcPts val="300"/>
              </a:spcBef>
            </a:pPr>
            <a:r>
              <a:rPr lang="ru-RU" sz="1600" b="1" dirty="0" smtClean="0">
                <a:solidFill>
                  <a:srgbClr val="7A0000"/>
                </a:solidFill>
              </a:rPr>
              <a:t>**** Банковскую гарантию выдает банк, осуществляющий банковское сопровождение</a:t>
            </a:r>
          </a:p>
        </p:txBody>
      </p:sp>
      <p:grpSp>
        <p:nvGrpSpPr>
          <p:cNvPr id="9" name="Группа 6"/>
          <p:cNvGrpSpPr/>
          <p:nvPr/>
        </p:nvGrpSpPr>
        <p:grpSpPr>
          <a:xfrm>
            <a:off x="887829" y="1704915"/>
            <a:ext cx="10408539" cy="2028945"/>
            <a:chOff x="98036" y="3686291"/>
            <a:chExt cx="10302160" cy="2028945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98036" y="3686291"/>
              <a:ext cx="10302160" cy="2028945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3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078551" y="3791763"/>
              <a:ext cx="7756774" cy="1800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5600" indent="-355600">
                <a:spcBef>
                  <a:spcPts val="600"/>
                </a:spcBef>
                <a:buFont typeface="Wingdings" pitchFamily="2" charset="2"/>
                <a:buChar char="Ø"/>
              </a:pPr>
              <a:r>
                <a:rPr lang="ru-RU" sz="1600" b="1" i="1" dirty="0" smtClean="0">
                  <a:solidFill>
                    <a:srgbClr val="0070C0"/>
                  </a:solidFill>
                </a:rPr>
                <a:t>Открытие  счета для перечисления средств по договору и проведения операций </a:t>
              </a:r>
            </a:p>
            <a:p>
              <a:pPr marL="355600" indent="-355600">
                <a:spcBef>
                  <a:spcPts val="600"/>
                </a:spcBef>
                <a:buFont typeface="Wingdings" pitchFamily="2" charset="2"/>
                <a:buChar char="Ø"/>
              </a:pPr>
              <a:r>
                <a:rPr lang="ru-RU" sz="1600" b="1" i="1" dirty="0" smtClean="0">
                  <a:solidFill>
                    <a:srgbClr val="0070C0"/>
                  </a:solidFill>
                </a:rPr>
                <a:t>Сбор и контроль  информации об обоснованности расходов </a:t>
              </a:r>
              <a:br>
                <a:rPr lang="ru-RU" sz="1600" b="1" i="1" dirty="0" smtClean="0">
                  <a:solidFill>
                    <a:srgbClr val="0070C0"/>
                  </a:solidFill>
                </a:rPr>
              </a:br>
              <a:r>
                <a:rPr lang="ru-RU" sz="1600" b="1" i="1" dirty="0" smtClean="0">
                  <a:solidFill>
                    <a:srgbClr val="0070C0"/>
                  </a:solidFill>
                </a:rPr>
                <a:t>(«документов, подтверждающих </a:t>
              </a:r>
              <a:r>
                <a:rPr lang="ru-RU" sz="1600" b="1" i="1" dirty="0">
                  <a:solidFill>
                    <a:srgbClr val="0070C0"/>
                  </a:solidFill>
                </a:rPr>
                <a:t>основание </a:t>
              </a:r>
              <a:r>
                <a:rPr lang="ru-RU" sz="1600" b="1" i="1" dirty="0" smtClean="0">
                  <a:solidFill>
                    <a:srgbClr val="0070C0"/>
                  </a:solidFill>
                </a:rPr>
                <a:t>платежа» )</a:t>
              </a:r>
            </a:p>
            <a:p>
              <a:pPr marL="355600" indent="-355600">
                <a:spcBef>
                  <a:spcPts val="600"/>
                </a:spcBef>
                <a:buFont typeface="Wingdings" pitchFamily="2" charset="2"/>
                <a:buChar char="Ø"/>
              </a:pPr>
              <a:r>
                <a:rPr lang="ru-RU" sz="1600" b="1" i="1" dirty="0" smtClean="0">
                  <a:solidFill>
                    <a:srgbClr val="0070C0"/>
                  </a:solidFill>
                </a:rPr>
                <a:t>Контроль соответствия графика проведения работ  по договору</a:t>
              </a:r>
            </a:p>
            <a:p>
              <a:pPr marL="355600" indent="-355600">
                <a:spcBef>
                  <a:spcPts val="600"/>
                </a:spcBef>
                <a:buFont typeface="Wingdings" pitchFamily="2" charset="2"/>
                <a:buChar char="Ø"/>
              </a:pPr>
              <a:r>
                <a:rPr lang="ru-RU" sz="1600" b="1" i="1" dirty="0">
                  <a:solidFill>
                    <a:srgbClr val="0070C0"/>
                  </a:solidFill>
                </a:rPr>
                <a:t>Контроль  договоров субподряда (информирование СРО и Заказчика</a:t>
              </a:r>
              <a:r>
                <a:rPr lang="ru-RU" sz="1600" b="1" i="1" dirty="0" smtClean="0">
                  <a:solidFill>
                    <a:srgbClr val="0070C0"/>
                  </a:solidFill>
                </a:rPr>
                <a:t>)</a:t>
              </a:r>
              <a:endParaRPr lang="ru-RU" sz="1600" b="1" i="1" dirty="0">
                <a:solidFill>
                  <a:srgbClr val="0070C0"/>
                </a:solidFill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9926651" y="4008599"/>
              <a:ext cx="14672" cy="1358528"/>
            </a:xfrm>
            <a:prstGeom prst="line">
              <a:avLst/>
            </a:prstGeom>
            <a:ln w="76200">
              <a:solidFill>
                <a:schemeClr val="tx1"/>
              </a:solidFill>
              <a:headEnd type="diamond" w="med" len="med"/>
              <a:tailEnd type="diamond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28897" y="3905664"/>
              <a:ext cx="1771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u="sng" dirty="0" smtClean="0">
                  <a:solidFill>
                    <a:srgbClr val="0070C0"/>
                  </a:solidFill>
                </a:rPr>
                <a:t>Функции банка</a:t>
              </a:r>
              <a:endParaRPr lang="ru-RU" b="1" u="sng" dirty="0">
                <a:solidFill>
                  <a:srgbClr val="0070C0"/>
                </a:solidFill>
              </a:endParaRPr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930919" y="4008599"/>
              <a:ext cx="27987" cy="1416193"/>
            </a:xfrm>
            <a:prstGeom prst="line">
              <a:avLst/>
            </a:prstGeom>
            <a:ln w="76200">
              <a:solidFill>
                <a:srgbClr val="003DB8"/>
              </a:solidFill>
              <a:headEnd type="diamond" w="med" len="med"/>
              <a:tailEnd type="diamond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Прямоугольник 19"/>
          <p:cNvSpPr/>
          <p:nvPr/>
        </p:nvSpPr>
        <p:spPr>
          <a:xfrm>
            <a:off x="234661" y="3894109"/>
            <a:ext cx="6609052" cy="1138773"/>
          </a:xfrm>
          <a:prstGeom prst="rect">
            <a:avLst/>
          </a:prstGeom>
          <a:ln>
            <a:solidFill>
              <a:srgbClr val="640000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ru-RU" sz="2000" b="1" i="1" dirty="0" smtClean="0"/>
              <a:t> </a:t>
            </a:r>
            <a:r>
              <a:rPr lang="ru-RU" sz="1600" b="1" i="1" dirty="0" smtClean="0"/>
              <a:t>Мотивация банка</a:t>
            </a:r>
          </a:p>
          <a:p>
            <a:pPr marL="442913" lvl="0" indent="-357188"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7033"/>
                </a:solidFill>
              </a:rPr>
              <a:t>Средства проекта хранятся в банке</a:t>
            </a:r>
          </a:p>
          <a:p>
            <a:pPr marL="442913" lvl="0" indent="-357188"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7033"/>
                </a:solidFill>
              </a:rPr>
              <a:t>Оборотные средства подрядчика (в рамках проекта)</a:t>
            </a:r>
          </a:p>
          <a:p>
            <a:pPr marL="442913" lvl="0" indent="-357188"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7033"/>
                </a:solidFill>
              </a:rPr>
              <a:t>Комиссия за осуществление БС</a:t>
            </a:r>
            <a:endParaRPr lang="ru-RU" sz="1600" b="1" dirty="0">
              <a:solidFill>
                <a:srgbClr val="007033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32062" y="5306656"/>
            <a:ext cx="11569413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0" indent="-547688">
              <a:buFont typeface="Wingdings" pitchFamily="2" charset="2"/>
              <a:buChar char="v"/>
            </a:pPr>
            <a:r>
              <a:rPr lang="ru-RU" sz="1600" b="1" dirty="0" smtClean="0">
                <a:solidFill>
                  <a:srgbClr val="C00000"/>
                </a:solidFill>
              </a:rPr>
              <a:t>Снижаем (по сравнению с 44-ФЗ) порог стоимости, при которой БС становится необходимым 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варианты:	 	</a:t>
            </a:r>
            <a:r>
              <a:rPr lang="ru-RU" sz="1600" b="1" i="1" u="sng" dirty="0" smtClean="0"/>
              <a:t>всегда необходимо</a:t>
            </a:r>
            <a:r>
              <a:rPr lang="en-US" sz="1600" b="1" i="1" dirty="0" smtClean="0"/>
              <a:t>       /        </a:t>
            </a:r>
            <a:r>
              <a:rPr lang="ru-RU" sz="1600" b="1" i="1" u="sng" dirty="0" smtClean="0"/>
              <a:t>все кроме котировок</a:t>
            </a:r>
            <a:r>
              <a:rPr lang="en-US" sz="1600" b="1" i="1" u="sng" dirty="0" smtClean="0"/>
              <a:t> </a:t>
            </a:r>
            <a:r>
              <a:rPr lang="en-US" sz="1600" b="1" i="1" dirty="0" smtClean="0"/>
              <a:t>       /</a:t>
            </a:r>
            <a:r>
              <a:rPr lang="ru-RU" sz="1600" b="1" i="1" dirty="0" smtClean="0"/>
              <a:t>        </a:t>
            </a:r>
            <a:r>
              <a:rPr lang="ru-RU" sz="1600" b="1" i="1" u="sng" dirty="0" smtClean="0"/>
              <a:t>начиная с суммы </a:t>
            </a:r>
            <a:r>
              <a:rPr lang="en-US" sz="1600" b="1" i="1" u="sng" dirty="0" smtClean="0"/>
              <a:t>&gt;XXX</a:t>
            </a:r>
            <a:endParaRPr lang="ru-RU" sz="1600" b="1" i="1" u="sng" dirty="0" smtClean="0"/>
          </a:p>
          <a:p>
            <a:pPr marL="628650" lvl="0" indent="-547688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600" b="1" dirty="0" smtClean="0">
                <a:solidFill>
                  <a:srgbClr val="C00000"/>
                </a:solidFill>
              </a:rPr>
              <a:t>Подрядчик  подает заявку, в которой содержится гарантийное письмо банка о готовности выдать банковскую гарантию и осуществить банковское сопровождение участника закупки.</a:t>
            </a:r>
            <a:r>
              <a:rPr lang="ru-RU" sz="2000" dirty="0" smtClean="0"/>
              <a:t>	</a:t>
            </a:r>
            <a:r>
              <a:rPr lang="ru-RU" sz="2000" dirty="0" smtClean="0">
                <a:solidFill>
                  <a:srgbClr val="C00000"/>
                </a:solidFill>
              </a:rPr>
              <a:t>		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7000874" y="3889347"/>
            <a:ext cx="4814889" cy="1077218"/>
          </a:xfrm>
          <a:prstGeom prst="rect">
            <a:avLst/>
          </a:prstGeom>
          <a:ln>
            <a:solidFill>
              <a:srgbClr val="640000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ru-RU" sz="1600" b="1" i="1" dirty="0" smtClean="0"/>
              <a:t>В случае ненадлежащего осуществления</a:t>
            </a:r>
            <a:br>
              <a:rPr lang="ru-RU" sz="1600" b="1" i="1" dirty="0" smtClean="0"/>
            </a:br>
            <a:r>
              <a:rPr lang="ru-RU" sz="1600" b="1" i="1" dirty="0" smtClean="0"/>
              <a:t>банк теряет</a:t>
            </a:r>
          </a:p>
          <a:p>
            <a:pPr marL="442913" lvl="0" indent="-357188"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</a:rPr>
              <a:t>комиссию (полностью или частично)</a:t>
            </a:r>
          </a:p>
          <a:p>
            <a:pPr marL="442913" lvl="0" indent="-357188"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2060"/>
                </a:solidFill>
              </a:rPr>
              <a:t>банковскую гарантию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66800" y="0"/>
            <a:ext cx="471055" cy="221673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17</a:t>
            </a:fld>
            <a:endParaRPr lang="en-US" dirty="0"/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1538512" y="248974"/>
            <a:ext cx="4595002" cy="608944"/>
          </a:xfrm>
          <a:prstGeom prst="wedge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i="1" spc="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Обсуждается вопрос об «</a:t>
            </a:r>
            <a:r>
              <a:rPr lang="ru-RU" sz="1600" b="1" i="1" spc="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уполномоченных банках</a:t>
            </a:r>
            <a:r>
              <a:rPr lang="ru-RU" sz="1600" i="1" spc="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1600" b="1" i="1" spc="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600" i="1" spc="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и/или   </a:t>
            </a:r>
            <a:r>
              <a:rPr lang="ru-RU" sz="1600" b="1" i="1" spc="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требованиях к банкам</a:t>
            </a:r>
            <a:endParaRPr lang="ru-RU" sz="1600" spc="2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172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трелка вправо 21"/>
          <p:cNvSpPr/>
          <p:nvPr/>
        </p:nvSpPr>
        <p:spPr>
          <a:xfrm rot="5400000">
            <a:off x="5767758" y="5148774"/>
            <a:ext cx="478297" cy="14067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38055" y="329247"/>
            <a:ext cx="10757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Разделение рисков и ответственности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90096" y="1109518"/>
            <a:ext cx="3990109" cy="584775"/>
          </a:xfrm>
          <a:prstGeom prst="rect">
            <a:avLst/>
          </a:prstGeom>
          <a:solidFill>
            <a:srgbClr val="F7D097"/>
          </a:solidFill>
        </p:spPr>
        <p:txBody>
          <a:bodyPr wrap="square">
            <a:spAutoFit/>
          </a:bodyPr>
          <a:lstStyle/>
          <a:p>
            <a:pPr lvl="0" algn="ctr">
              <a:spcBef>
                <a:spcPts val="900"/>
              </a:spcBef>
              <a:spcAft>
                <a:spcPts val="9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отсутствие финансовой дисциплины (необоснованность платежей);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90095" y="1814011"/>
            <a:ext cx="4017819" cy="830997"/>
          </a:xfrm>
          <a:prstGeom prst="rect">
            <a:avLst/>
          </a:prstGeom>
          <a:solidFill>
            <a:srgbClr val="F7D097"/>
          </a:solidFill>
        </p:spPr>
        <p:txBody>
          <a:bodyPr wrap="square">
            <a:spAutoFit/>
          </a:bodyPr>
          <a:lstStyle/>
          <a:p>
            <a:pPr lvl="0" algn="ctr">
              <a:spcBef>
                <a:spcPts val="900"/>
              </a:spcBef>
              <a:spcAft>
                <a:spcPts val="9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неудовлетворительный</a:t>
            </a:r>
            <a:b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менеджмент, включая нарушение сроков строительства;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90094" y="2727331"/>
            <a:ext cx="4073237" cy="830997"/>
          </a:xfrm>
          <a:prstGeom prst="rect">
            <a:avLst/>
          </a:prstGeom>
          <a:solidFill>
            <a:srgbClr val="F7D097"/>
          </a:solidFill>
        </p:spPr>
        <p:txBody>
          <a:bodyPr wrap="square">
            <a:spAutoFit/>
          </a:bodyPr>
          <a:lstStyle/>
          <a:p>
            <a:pPr lvl="0" algn="ctr">
              <a:spcBef>
                <a:spcPts val="900"/>
              </a:spcBef>
              <a:spcAft>
                <a:spcPts val="9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недостатки объекта, связанные с недостатком квалификации, нарушение сроков в этой связи;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98137" y="3643373"/>
            <a:ext cx="4065196" cy="584775"/>
          </a:xfrm>
          <a:prstGeom prst="rect">
            <a:avLst/>
          </a:prstGeom>
          <a:solidFill>
            <a:srgbClr val="F7D097"/>
          </a:solidFill>
        </p:spPr>
        <p:txBody>
          <a:bodyPr wrap="square">
            <a:spAutoFit/>
          </a:bodyPr>
          <a:lstStyle/>
          <a:p>
            <a:pPr lvl="0" algn="ctr">
              <a:spcBef>
                <a:spcPts val="900"/>
              </a:spcBef>
              <a:spcAft>
                <a:spcPts val="900"/>
              </a:spcAft>
            </a:pP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неинформирование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заказчика об утрате квалификации;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001931" y="4284861"/>
            <a:ext cx="4089124" cy="830997"/>
          </a:xfrm>
          <a:prstGeom prst="rect">
            <a:avLst/>
          </a:prstGeom>
          <a:solidFill>
            <a:srgbClr val="F7D097"/>
          </a:solidFill>
        </p:spPr>
        <p:txBody>
          <a:bodyPr wrap="square">
            <a:spAutoFit/>
          </a:bodyPr>
          <a:lstStyle/>
          <a:p>
            <a:pPr lvl="0" algn="ctr">
              <a:spcBef>
                <a:spcPts val="900"/>
              </a:spcBef>
              <a:spcAft>
                <a:spcPts val="900"/>
              </a:spcAft>
            </a:pPr>
            <a:r>
              <a:rPr lang="ru-RU" sz="1600" b="1" dirty="0" smtClean="0">
                <a:solidFill>
                  <a:srgbClr val="007033"/>
                </a:solidFill>
                <a:latin typeface="Arial" pitchFamily="34" charset="0"/>
                <a:cs typeface="Arial" pitchFamily="34" charset="0"/>
              </a:rPr>
              <a:t>утрата/повреждение объекта по независящим от подрядчика причинам.</a:t>
            </a:r>
          </a:p>
        </p:txBody>
      </p:sp>
      <p:sp>
        <p:nvSpPr>
          <p:cNvPr id="19" name="Блок-схема: внутренняя память 18"/>
          <p:cNvSpPr/>
          <p:nvPr/>
        </p:nvSpPr>
        <p:spPr>
          <a:xfrm>
            <a:off x="4005984" y="5486399"/>
            <a:ext cx="4057362" cy="671198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/>
            <a:r>
              <a:rPr lang="ru-RU" b="1" dirty="0" smtClean="0">
                <a:solidFill>
                  <a:schemeClr val="tx1"/>
                </a:solidFill>
              </a:rPr>
              <a:t>Страховая компания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Блок-схема: внутренняя память 19"/>
          <p:cNvSpPr/>
          <p:nvPr/>
        </p:nvSpPr>
        <p:spPr>
          <a:xfrm>
            <a:off x="221667" y="2012598"/>
            <a:ext cx="2535382" cy="1440873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СРО</a:t>
            </a:r>
          </a:p>
        </p:txBody>
      </p:sp>
      <p:sp>
        <p:nvSpPr>
          <p:cNvPr id="21" name="Блок-схема: внутренняя память 20"/>
          <p:cNvSpPr/>
          <p:nvPr/>
        </p:nvSpPr>
        <p:spPr>
          <a:xfrm flipH="1">
            <a:off x="9268705" y="2012598"/>
            <a:ext cx="2798618" cy="1440873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Банк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12043914">
            <a:off x="2621057" y="3644203"/>
            <a:ext cx="1439284" cy="19358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11135373">
            <a:off x="2703150" y="2970790"/>
            <a:ext cx="1286987" cy="2222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592498">
            <a:off x="7911945" y="1634451"/>
            <a:ext cx="1468840" cy="2292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 rot="1592498">
            <a:off x="7953705" y="2205092"/>
            <a:ext cx="1369209" cy="2298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8312722" y="4072582"/>
            <a:ext cx="3713018" cy="172354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Безусловная выплата по банковской гарантии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Штрафные санкции (удержание) за ненадлежащее банковское сопровождение в пределах комиссионных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0840" y="4067035"/>
            <a:ext cx="3713018" cy="196977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Субсидиарная ответственность за ущерб, причиненный заказчику, из средств компенсационного фонда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Штрафные санкции  за ненадлежащее выполнение контроля за квалификацией</a:t>
            </a:r>
          </a:p>
        </p:txBody>
      </p:sp>
      <p:cxnSp>
        <p:nvCxnSpPr>
          <p:cNvPr id="40" name="Прямая соединительная линия 39"/>
          <p:cNvCxnSpPr>
            <a:stCxn id="20" idx="2"/>
            <a:endCxn id="38" idx="0"/>
          </p:cNvCxnSpPr>
          <p:nvPr/>
        </p:nvCxnSpPr>
        <p:spPr>
          <a:xfrm>
            <a:off x="1489358" y="3453471"/>
            <a:ext cx="477991" cy="613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endCxn id="37" idx="0"/>
          </p:cNvCxnSpPr>
          <p:nvPr/>
        </p:nvCxnSpPr>
        <p:spPr>
          <a:xfrm flipH="1">
            <a:off x="10169231" y="3425761"/>
            <a:ext cx="346364" cy="646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>
          <a:xfrm>
            <a:off x="1066800" y="0"/>
            <a:ext cx="1016000" cy="244475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18</a:t>
            </a:fld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038622" y="6362056"/>
            <a:ext cx="5964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Страхование в пользу двух лиц –  заказчика и подрядчика </a:t>
            </a:r>
            <a:endParaRPr lang="ru-RU" sz="14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72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6604000" y="4336472"/>
            <a:ext cx="5130800" cy="928255"/>
          </a:xfrm>
          <a:prstGeom prst="roundRect">
            <a:avLst>
              <a:gd name="adj" fmla="val 3539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77636" y="135284"/>
            <a:ext cx="10757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Стоимость банковского и</a:t>
            </a:r>
          </a:p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квалификационного сопровож</a:t>
            </a:r>
            <a:r>
              <a:rPr lang="ru-RU" sz="21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3345" y="1164740"/>
            <a:ext cx="114811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ru-RU" sz="2000" b="1" u="sng" dirty="0" smtClean="0">
                <a:latin typeface="Arial" pitchFamily="34" charset="0"/>
                <a:cs typeface="Arial" pitchFamily="34" charset="0"/>
              </a:rPr>
              <a:t>Банковская гарантия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-	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никаких изменений («… подрядчик обязан предоставить ….), но банк, выдающий гарантию (и осуществляющий банковское сопровождение), указан уже на этапе выбора поставщика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0025" y="2121906"/>
            <a:ext cx="6043613" cy="276998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457200" lvl="0" indent="-457200">
              <a:spcBef>
                <a:spcPts val="1800"/>
              </a:spcBef>
            </a:pPr>
            <a:r>
              <a:rPr lang="ru-RU" sz="20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Банковское сопровождение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из прибыли подрядчика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заложены в смету, оплачиваются подрядчиком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заложены в смету, оплачиваются заказчиком</a:t>
            </a: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оплачиваются СРО (как часть квалификационного сопровождения)</a:t>
            </a:r>
            <a:endParaRPr lang="ru-RU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1200"/>
              </a:spcBef>
            </a:pPr>
            <a:r>
              <a:rPr lang="ru-RU" sz="11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В любом случае, средства за банковское сопровождение выплачиваются в полном объеме только в случае успешно его проведения</a:t>
            </a:r>
          </a:p>
          <a:p>
            <a:pPr lvl="0">
              <a:spcBef>
                <a:spcPts val="1200"/>
              </a:spcBef>
            </a:pPr>
            <a:endParaRPr lang="ru-RU" sz="11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600"/>
              </a:spcBef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На средства проекта не выплачиваются проценты. Это составляет вознаграждение банка</a:t>
            </a:r>
            <a:endParaRPr lang="ru-RU" sz="16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23119" y="2173560"/>
            <a:ext cx="5111681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457200" lvl="0" indent="-457200">
              <a:spcBef>
                <a:spcPts val="1800"/>
              </a:spcBef>
            </a:pPr>
            <a:r>
              <a:rPr lang="ru-RU" sz="20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Квалификационное сопровождение</a:t>
            </a:r>
          </a:p>
          <a:p>
            <a:pPr lvl="0"/>
            <a:r>
              <a:rPr lang="ru-RU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(расходы на предквалификацию и подтверждение квалификации)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из прибыли подрядчика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заложены в смету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безвозмездно (в счет взносов)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Ø"/>
            </a:pPr>
            <a:endParaRPr lang="ru-RU" sz="1200" b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2400"/>
              </a:spcBef>
            </a:pP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Является функцией СРО и выполняется в счет членских взносов</a:t>
            </a:r>
          </a:p>
          <a:p>
            <a:pPr lvl="0"/>
            <a:endParaRPr lang="ru-RU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86156" y="5532218"/>
            <a:ext cx="12091556" cy="403172"/>
            <a:chOff x="86156" y="5740043"/>
            <a:chExt cx="12091556" cy="403172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100016" y="5768707"/>
              <a:ext cx="12077696" cy="14283"/>
            </a:xfrm>
            <a:prstGeom prst="line">
              <a:avLst/>
            </a:prstGeom>
            <a:ln w="57150" cmpd="thickThin"/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93964" y="5740043"/>
              <a:ext cx="98090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i="1" spc="200" dirty="0" smtClean="0">
                  <a:solidFill>
                    <a:srgbClr val="580000"/>
                  </a:solidFill>
                  <a:latin typeface="Arial" pitchFamily="34" charset="0"/>
                  <a:cs typeface="Arial" pitchFamily="34" charset="0"/>
                </a:rPr>
                <a:t>Проблема с банковской гарантией для больших контрактов</a:t>
              </a: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86156" y="6128932"/>
              <a:ext cx="12077696" cy="14283"/>
            </a:xfrm>
            <a:prstGeom prst="line">
              <a:avLst/>
            </a:prstGeom>
            <a:ln w="19050" cmpd="sng"/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87926" y="6012869"/>
            <a:ext cx="11647555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44-ФЗ определяет минимальный размер гарантии как процент от цены контракта. </a:t>
            </a:r>
          </a:p>
          <a:p>
            <a:pPr algn="r">
              <a:spcBef>
                <a:spcPts val="600"/>
              </a:spcBef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больших суммах это становится проблемой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>
          <a:xfrm>
            <a:off x="1094509" y="0"/>
            <a:ext cx="1016000" cy="244475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19</a:t>
            </a:fld>
            <a:endParaRPr lang="en-US" dirty="0"/>
          </a:p>
        </p:txBody>
      </p:sp>
      <p:sp>
        <p:nvSpPr>
          <p:cNvPr id="24" name="Прямоугольная выноска 23"/>
          <p:cNvSpPr/>
          <p:nvPr/>
        </p:nvSpPr>
        <p:spPr>
          <a:xfrm>
            <a:off x="2827642" y="4894437"/>
            <a:ext cx="3325095" cy="533727"/>
          </a:xfrm>
          <a:prstGeom prst="wedge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i="1" dirty="0" smtClean="0">
                <a:solidFill>
                  <a:schemeClr val="tx1"/>
                </a:solidFill>
              </a:rPr>
              <a:t>Необходимо окончательное решение о комиссионных банка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Пятиугольник 24"/>
          <p:cNvSpPr/>
          <p:nvPr/>
        </p:nvSpPr>
        <p:spPr>
          <a:xfrm>
            <a:off x="1012874" y="6386730"/>
            <a:ext cx="5233182" cy="3653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i="1" spc="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Будут сформулированы предложения (варианты)</a:t>
            </a:r>
            <a:endParaRPr lang="ru-RU" sz="1300" b="1" spc="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72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34930" y="139610"/>
            <a:ext cx="74089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2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Основной вопрос</a:t>
            </a:r>
          </a:p>
          <a:p>
            <a:pPr algn="r"/>
            <a:r>
              <a:rPr lang="ru-RU" sz="28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Квалификационный отбор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0167" y="1376451"/>
            <a:ext cx="11197882" cy="327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 indent="-442913">
              <a:spcBef>
                <a:spcPts val="1000"/>
              </a:spcBef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1. 	</a:t>
            </a:r>
            <a:r>
              <a:rPr lang="ru-RU" sz="2000" spc="50" dirty="0" smtClean="0">
                <a:latin typeface="Arial" pitchFamily="34" charset="0"/>
                <a:cs typeface="Arial" pitchFamily="34" charset="0"/>
              </a:rPr>
              <a:t>СРО </a:t>
            </a:r>
            <a:r>
              <a:rPr lang="en-US" sz="2000" spc="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spc="50" dirty="0" smtClean="0">
                <a:latin typeface="Arial" pitchFamily="34" charset="0"/>
                <a:cs typeface="Arial" pitchFamily="34" charset="0"/>
              </a:rPr>
              <a:t>проводит оценку квалификации участника закупки - члена СРО и выдает </a:t>
            </a:r>
            <a:r>
              <a:rPr lang="ru-RU" sz="2000" b="1" u="sng" spc="50" dirty="0" smtClean="0">
                <a:latin typeface="Arial" pitchFamily="34" charset="0"/>
                <a:cs typeface="Arial" pitchFamily="34" charset="0"/>
              </a:rPr>
              <a:t>квалификационное свидетельство</a:t>
            </a:r>
            <a:r>
              <a:rPr lang="ru-RU" sz="2000" b="1" spc="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spc="50" dirty="0" smtClean="0">
                <a:latin typeface="Arial" pitchFamily="34" charset="0"/>
                <a:cs typeface="Arial" pitchFamily="34" charset="0"/>
              </a:rPr>
              <a:t>–  документ, требуемый заказчиком для участия в ходе процедуры выбора поставщика.</a:t>
            </a:r>
          </a:p>
          <a:p>
            <a:pPr marL="442913" indent="-442913">
              <a:spcBef>
                <a:spcPts val="1000"/>
              </a:spcBef>
              <a:spcAft>
                <a:spcPts val="600"/>
              </a:spcAft>
            </a:pPr>
            <a:r>
              <a:rPr lang="ru-RU" sz="2000" spc="50" dirty="0" smtClean="0">
                <a:latin typeface="Arial" pitchFamily="34" charset="0"/>
                <a:cs typeface="Arial" pitchFamily="34" charset="0"/>
              </a:rPr>
              <a:t>2.	СРО несет</a:t>
            </a:r>
            <a:r>
              <a:rPr lang="ru-RU" sz="2000" u="sng" spc="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u="sng" spc="50" dirty="0" smtClean="0">
                <a:latin typeface="Arial" pitchFamily="34" charset="0"/>
                <a:cs typeface="Arial" pitchFamily="34" charset="0"/>
              </a:rPr>
              <a:t>финансовую ответственность из средств компенсационного фонда</a:t>
            </a:r>
            <a:r>
              <a:rPr lang="ru-RU" sz="2000" spc="50" dirty="0" smtClean="0">
                <a:latin typeface="Arial" pitchFamily="34" charset="0"/>
                <a:cs typeface="Arial" pitchFamily="34" charset="0"/>
              </a:rPr>
              <a:t> в случае, если квалифицированный им подрядчик не имеет достаточной квалификации для выполнения работ по строительному подряду.</a:t>
            </a:r>
          </a:p>
          <a:p>
            <a:pPr marL="457200" indent="-457200">
              <a:spcBef>
                <a:spcPts val="1000"/>
              </a:spcBef>
              <a:spcAft>
                <a:spcPts val="600"/>
              </a:spcAft>
            </a:pPr>
            <a:r>
              <a:rPr lang="ru-RU" sz="2000" spc="50" dirty="0" smtClean="0">
                <a:latin typeface="Arial" pitchFamily="34" charset="0"/>
                <a:cs typeface="Arial" pitchFamily="34" charset="0"/>
              </a:rPr>
              <a:t>3.	Под квалификацией понимается наличие возможностей у участника закупки  </a:t>
            </a:r>
            <a:br>
              <a:rPr lang="ru-RU" sz="2000" spc="50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u="sng" spc="50" dirty="0" smtClean="0">
                <a:latin typeface="Arial" pitchFamily="34" charset="0"/>
                <a:cs typeface="Arial" pitchFamily="34" charset="0"/>
              </a:rPr>
              <a:t>выполнить договор подряда</a:t>
            </a:r>
            <a:r>
              <a:rPr lang="ru-RU" sz="2000" b="1" spc="5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spc="50" dirty="0" smtClean="0">
                <a:latin typeface="Arial" pitchFamily="34" charset="0"/>
                <a:cs typeface="Arial" pitchFamily="34" charset="0"/>
              </a:rPr>
              <a:t>(в т.ч. наличие производственных мощностей, квалифицированного персонала, необходимых технологий и т.д.)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670645" y="5160885"/>
            <a:ext cx="11143155" cy="869098"/>
            <a:chOff x="855255" y="3732352"/>
            <a:chExt cx="11143155" cy="869098"/>
          </a:xfrm>
        </p:grpSpPr>
        <p:sp>
          <p:nvSpPr>
            <p:cNvPr id="8" name="Левая фигурная скобка 7"/>
            <p:cNvSpPr/>
            <p:nvPr/>
          </p:nvSpPr>
          <p:spPr>
            <a:xfrm>
              <a:off x="2664126" y="3732352"/>
              <a:ext cx="484908" cy="869098"/>
            </a:xfrm>
            <a:prstGeom prst="leftBrace">
              <a:avLst>
                <a:gd name="adj1" fmla="val 8333"/>
                <a:gd name="adj2" fmla="val 51042"/>
              </a:avLst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55255" y="3982235"/>
              <a:ext cx="19862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spc="200" dirty="0" smtClean="0">
                  <a:solidFill>
                    <a:srgbClr val="C00000"/>
                  </a:solidFill>
                </a:rPr>
                <a:t>СРО готовы</a:t>
              </a:r>
              <a:endParaRPr lang="ru-RU" b="1" spc="200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49033" y="3772168"/>
              <a:ext cx="884937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spc="200" dirty="0" smtClean="0">
                  <a:solidFill>
                    <a:srgbClr val="C00000"/>
                  </a:solidFill>
                </a:rPr>
                <a:t>Нести финансовую ответственность за недостатки своих членов</a:t>
              </a:r>
            </a:p>
            <a:p>
              <a:pPr>
                <a:spcBef>
                  <a:spcPts val="1200"/>
                </a:spcBef>
              </a:pPr>
              <a:r>
                <a:rPr lang="ru-RU" sz="1600" b="1" spc="200" dirty="0" smtClean="0">
                  <a:solidFill>
                    <a:srgbClr val="C00000"/>
                  </a:solidFill>
                </a:rPr>
                <a:t>Изучать закупочную документацию, в т.ч. ПСД</a:t>
              </a:r>
              <a:endParaRPr lang="ru-RU" sz="1600" b="1" spc="20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трелка углом 40"/>
          <p:cNvSpPr/>
          <p:nvPr/>
        </p:nvSpPr>
        <p:spPr>
          <a:xfrm rot="10800000">
            <a:off x="1089380" y="5621826"/>
            <a:ext cx="7922465" cy="1028115"/>
          </a:xfrm>
          <a:prstGeom prst="bentArrow">
            <a:avLst>
              <a:gd name="adj1" fmla="val 11787"/>
              <a:gd name="adj2" fmla="val 10811"/>
              <a:gd name="adj3" fmla="val 0"/>
              <a:gd name="adj4" fmla="val 34316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звернутая стрелка 9"/>
          <p:cNvSpPr/>
          <p:nvPr/>
        </p:nvSpPr>
        <p:spPr>
          <a:xfrm rot="16200000">
            <a:off x="-1224612" y="4291521"/>
            <a:ext cx="3688731" cy="939257"/>
          </a:xfrm>
          <a:prstGeom prst="uturnArrow">
            <a:avLst>
              <a:gd name="adj1" fmla="val 13038"/>
              <a:gd name="adj2" fmla="val 14829"/>
              <a:gd name="adj3" fmla="val 25000"/>
              <a:gd name="adj4" fmla="val 43750"/>
              <a:gd name="adj5" fmla="val 7500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845702" y="2639689"/>
            <a:ext cx="2333078" cy="715349"/>
          </a:xfrm>
          <a:prstGeom prst="roundRect">
            <a:avLst/>
          </a:prstGeom>
          <a:solidFill>
            <a:srgbClr val="FFCC66"/>
          </a:solidFill>
          <a:scene3d>
            <a:camera prst="orthographicFront"/>
            <a:lightRig rig="threePt" dir="t">
              <a:rot lat="0" lon="0" rev="4800000"/>
            </a:lightRig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Заказчик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914276" y="4744093"/>
            <a:ext cx="6019799" cy="885826"/>
          </a:xfrm>
          <a:prstGeom prst="roundRect">
            <a:avLst/>
          </a:prstGeom>
          <a:solidFill>
            <a:srgbClr val="FFCC66"/>
          </a:solidFill>
          <a:scene3d>
            <a:camera prst="orthographicFront"/>
            <a:lightRig rig="threePt" dir="t">
              <a:rot lat="0" lon="0" rev="4800000"/>
            </a:lightRig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СРО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Box 43"/>
          <p:cNvSpPr txBox="1"/>
          <p:nvPr/>
        </p:nvSpPr>
        <p:spPr>
          <a:xfrm>
            <a:off x="4628271" y="173006"/>
            <a:ext cx="7320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01688" algn="l"/>
              </a:tabLst>
            </a:pPr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Схема:</a:t>
            </a:r>
          </a:p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Участие СРО в закупочном процессе </a:t>
            </a:r>
          </a:p>
        </p:txBody>
      </p:sp>
      <p:grpSp>
        <p:nvGrpSpPr>
          <p:cNvPr id="28" name="Группа 27"/>
          <p:cNvGrpSpPr/>
          <p:nvPr/>
        </p:nvGrpSpPr>
        <p:grpSpPr>
          <a:xfrm>
            <a:off x="492846" y="5387036"/>
            <a:ext cx="1461406" cy="887538"/>
            <a:chOff x="410257" y="5172074"/>
            <a:chExt cx="1461406" cy="887538"/>
          </a:xfrm>
        </p:grpSpPr>
        <p:sp>
          <p:nvSpPr>
            <p:cNvPr id="9" name="Блок-схема: документ 8"/>
            <p:cNvSpPr/>
            <p:nvPr/>
          </p:nvSpPr>
          <p:spPr>
            <a:xfrm>
              <a:off x="428624" y="5627564"/>
              <a:ext cx="1428751" cy="432048"/>
            </a:xfrm>
            <a:prstGeom prst="flowChartDocument">
              <a:avLst/>
            </a:prstGeom>
            <a:solidFill>
              <a:schemeClr val="accent5">
                <a:lumMod val="20000"/>
                <a:lumOff val="80000"/>
                <a:alpha val="36000"/>
              </a:schemeClr>
            </a:solidFill>
            <a:scene3d>
              <a:camera prst="orthographicFront"/>
              <a:lightRig rig="threePt" dir="t">
                <a:rot lat="0" lon="0" rev="6000000"/>
              </a:lightRig>
            </a:scene3d>
            <a:sp3d extrusionH="76200" contourW="25400" prstMaterial="matte">
              <a:bevelB w="152400" h="152400" prst="slope"/>
              <a:extrusionClr>
                <a:schemeClr val="accent5">
                  <a:lumMod val="50000"/>
                </a:schemeClr>
              </a:extrusionClr>
              <a:contourClr>
                <a:schemeClr val="accent5">
                  <a:lumMod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i="1" dirty="0" smtClean="0">
                  <a:solidFill>
                    <a:schemeClr val="tx1"/>
                  </a:solidFill>
                </a:rPr>
                <a:t>Допуск СРО</a:t>
              </a:r>
              <a:endParaRPr lang="ru-RU" sz="16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410257" y="5172074"/>
              <a:ext cx="1461406" cy="442203"/>
            </a:xfrm>
            <a:prstGeom prst="roundRect">
              <a:avLst/>
            </a:prstGeom>
            <a:solidFill>
              <a:srgbClr val="FFCC66"/>
            </a:solidFill>
            <a:scene3d>
              <a:camera prst="orthographicFront"/>
              <a:lightRig rig="threePt" dir="t">
                <a:rot lat="0" lon="0" rev="4800000"/>
              </a:lightRig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tx1"/>
                  </a:solidFill>
                </a:rPr>
                <a:t>Член СРО</a:t>
              </a:r>
              <a:endParaRPr lang="ru-RU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Стрелка вправо 19"/>
          <p:cNvSpPr/>
          <p:nvPr/>
        </p:nvSpPr>
        <p:spPr>
          <a:xfrm>
            <a:off x="3186545" y="2805205"/>
            <a:ext cx="2468175" cy="438711"/>
          </a:xfrm>
          <a:prstGeom prst="rightArrow">
            <a:avLst>
              <a:gd name="adj1" fmla="val 39136"/>
              <a:gd name="adj2" fmla="val 10862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257638" y="3810007"/>
            <a:ext cx="2205280" cy="1108363"/>
          </a:xfrm>
          <a:prstGeom prst="roundRect">
            <a:avLst/>
          </a:prstGeom>
          <a:solidFill>
            <a:srgbClr val="FFCC66"/>
          </a:solidFill>
          <a:scene3d>
            <a:camera prst="orthographicFront"/>
            <a:lightRig rig="threePt" dir="t">
              <a:rot lat="0" lon="0" rev="4800000"/>
            </a:lightRig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spc="10" dirty="0" smtClean="0">
                <a:solidFill>
                  <a:schemeClr val="tx1"/>
                </a:solidFill>
              </a:rPr>
              <a:t>Квалифицированный участник закупок (возможно, коллективный)</a:t>
            </a:r>
          </a:p>
        </p:txBody>
      </p:sp>
      <p:sp>
        <p:nvSpPr>
          <p:cNvPr id="29" name="Стрелка вправо 28"/>
          <p:cNvSpPr/>
          <p:nvPr/>
        </p:nvSpPr>
        <p:spPr>
          <a:xfrm flipH="1">
            <a:off x="1811365" y="4872691"/>
            <a:ext cx="4100529" cy="471488"/>
          </a:xfrm>
          <a:prstGeom prst="rightArrow">
            <a:avLst>
              <a:gd name="adj1" fmla="val 45957"/>
              <a:gd name="adj2" fmla="val 82176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0" name="Стрелка углом 29"/>
          <p:cNvSpPr/>
          <p:nvPr/>
        </p:nvSpPr>
        <p:spPr>
          <a:xfrm>
            <a:off x="1711369" y="4197928"/>
            <a:ext cx="1543051" cy="1160530"/>
          </a:xfrm>
          <a:prstGeom prst="bentArrow">
            <a:avLst>
              <a:gd name="adj1" fmla="val 12427"/>
              <a:gd name="adj2" fmla="val 15183"/>
              <a:gd name="adj3" fmla="val 26295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79678" y="1972194"/>
            <a:ext cx="30791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spc="10" dirty="0" smtClean="0"/>
              <a:t>Процедура выбора подрядчика</a:t>
            </a:r>
          </a:p>
          <a:p>
            <a:pPr algn="ctr"/>
            <a:r>
              <a:rPr lang="ru-RU" sz="1400" b="1" spc="10" dirty="0" smtClean="0"/>
              <a:t>(включая этап предквалификации)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21235" y="5269737"/>
            <a:ext cx="3180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spc="10" dirty="0" smtClean="0"/>
              <a:t>Выдача квалификационного свидетельства</a:t>
            </a:r>
          </a:p>
          <a:p>
            <a:pPr algn="ctr"/>
            <a:r>
              <a:rPr lang="ru-RU" sz="1400" b="1" spc="10" dirty="0" smtClean="0"/>
              <a:t>(возможно, на основе годового освидетельствования) </a:t>
            </a:r>
          </a:p>
        </p:txBody>
      </p:sp>
      <p:sp>
        <p:nvSpPr>
          <p:cNvPr id="39" name="Стрелка вправо 38"/>
          <p:cNvSpPr/>
          <p:nvPr/>
        </p:nvSpPr>
        <p:spPr>
          <a:xfrm rot="5400000">
            <a:off x="178635" y="4160407"/>
            <a:ext cx="2014538" cy="438711"/>
          </a:xfrm>
          <a:prstGeom prst="rightArrow">
            <a:avLst>
              <a:gd name="adj1" fmla="val 39136"/>
              <a:gd name="adj2" fmla="val 8908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05239" y="3386788"/>
            <a:ext cx="1519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spc="10" dirty="0" smtClean="0"/>
              <a:t>Проект, закупочная документация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26145" y="2507673"/>
            <a:ext cx="1585913" cy="983672"/>
          </a:xfrm>
          <a:prstGeom prst="roundRect">
            <a:avLst/>
          </a:prstGeom>
          <a:solidFill>
            <a:srgbClr val="FFCC66"/>
          </a:solidFill>
          <a:scene3d>
            <a:camera prst="orthographicFront"/>
            <a:lightRig rig="threePt" dir="t">
              <a:rot lat="0" lon="0" rev="4800000"/>
            </a:lightRig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Подрядчик</a:t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(подрядный альянс)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3" name="Стрелка углом 42"/>
          <p:cNvSpPr/>
          <p:nvPr/>
        </p:nvSpPr>
        <p:spPr>
          <a:xfrm rot="5400000" flipH="1">
            <a:off x="5501668" y="3480305"/>
            <a:ext cx="914400" cy="991899"/>
          </a:xfrm>
          <a:prstGeom prst="bentArrow">
            <a:avLst>
              <a:gd name="adj1" fmla="val 19130"/>
              <a:gd name="adj2" fmla="val 22601"/>
              <a:gd name="adj3" fmla="val 24642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Стрелка вправо 45"/>
          <p:cNvSpPr/>
          <p:nvPr/>
        </p:nvSpPr>
        <p:spPr>
          <a:xfrm>
            <a:off x="7237456" y="2800444"/>
            <a:ext cx="1889126" cy="438711"/>
          </a:xfrm>
          <a:prstGeom prst="rightArrow">
            <a:avLst>
              <a:gd name="adj1" fmla="val 39136"/>
              <a:gd name="adj2" fmla="val 10862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21610" y="2000903"/>
            <a:ext cx="151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spc="10" dirty="0" smtClean="0"/>
              <a:t>Исполнение договора подряда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7339472" y="3127233"/>
            <a:ext cx="2341127" cy="1588284"/>
            <a:chOff x="6670720" y="3127233"/>
            <a:chExt cx="2341127" cy="1588284"/>
          </a:xfrm>
        </p:grpSpPr>
        <p:sp>
          <p:nvSpPr>
            <p:cNvPr id="48" name="Стрелка вправо 47"/>
            <p:cNvSpPr/>
            <p:nvPr/>
          </p:nvSpPr>
          <p:spPr>
            <a:xfrm rot="5400000" flipH="1">
              <a:off x="6112322" y="3685631"/>
              <a:ext cx="1588284" cy="471488"/>
            </a:xfrm>
            <a:prstGeom prst="rightArrow">
              <a:avLst>
                <a:gd name="adj1" fmla="val 45957"/>
                <a:gd name="adj2" fmla="val 5573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959209" y="3578074"/>
              <a:ext cx="205263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spc="10" dirty="0" smtClean="0"/>
                <a:t>Контроль</a:t>
              </a:r>
            </a:p>
            <a:p>
              <a:r>
                <a:rPr lang="ru-RU" sz="1400" b="1" spc="10" dirty="0"/>
                <a:t>и</a:t>
              </a:r>
              <a:r>
                <a:rPr lang="ru-RU" sz="1400" b="1" spc="10" dirty="0" smtClean="0"/>
                <a:t> подтверждение квалификационного свидетельства </a:t>
              </a:r>
            </a:p>
          </p:txBody>
        </p:sp>
      </p:grpSp>
      <p:sp>
        <p:nvSpPr>
          <p:cNvPr id="51" name="Блок-схема: альтернативный процесс 50"/>
          <p:cNvSpPr/>
          <p:nvPr/>
        </p:nvSpPr>
        <p:spPr>
          <a:xfrm>
            <a:off x="9155588" y="2315224"/>
            <a:ext cx="1100139" cy="13858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ОБЪЕКТ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2" name="Развернутая стрелка 51"/>
          <p:cNvSpPr/>
          <p:nvPr/>
        </p:nvSpPr>
        <p:spPr>
          <a:xfrm rot="5400000" flipH="1">
            <a:off x="10171945" y="1365103"/>
            <a:ext cx="1866909" cy="1657350"/>
          </a:xfrm>
          <a:prstGeom prst="uturnArrow">
            <a:avLst>
              <a:gd name="adj1" fmla="val 14081"/>
              <a:gd name="adj2" fmla="val 8998"/>
              <a:gd name="adj3" fmla="val 11430"/>
              <a:gd name="adj4" fmla="val 43750"/>
              <a:gd name="adj5" fmla="val 10000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Стрелка углом 53"/>
          <p:cNvSpPr/>
          <p:nvPr/>
        </p:nvSpPr>
        <p:spPr>
          <a:xfrm rot="16200000" flipH="1">
            <a:off x="5633397" y="-2571213"/>
            <a:ext cx="1326356" cy="9056110"/>
          </a:xfrm>
          <a:prstGeom prst="bentArrow">
            <a:avLst>
              <a:gd name="adj1" fmla="val 17453"/>
              <a:gd name="adj2" fmla="val 16981"/>
              <a:gd name="adj3" fmla="val 17453"/>
              <a:gd name="adj4" fmla="val 3431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10414836" y="1180258"/>
            <a:ext cx="531021" cy="489708"/>
            <a:chOff x="10175079" y="1436789"/>
            <a:chExt cx="531021" cy="48970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175084" y="1436789"/>
              <a:ext cx="76200" cy="101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175079" y="1796359"/>
              <a:ext cx="97633" cy="130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" name="Прямоугольник 56"/>
            <p:cNvSpPr/>
            <p:nvPr/>
          </p:nvSpPr>
          <p:spPr>
            <a:xfrm>
              <a:off x="10425113" y="1564481"/>
              <a:ext cx="280987" cy="20716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9871542" y="1566777"/>
            <a:ext cx="1856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spc="10" dirty="0" smtClean="0"/>
              <a:t>Процедура </a:t>
            </a:r>
            <a:r>
              <a:rPr lang="ru-RU" sz="1600" b="1" spc="10" dirty="0"/>
              <a:t> </a:t>
            </a:r>
            <a:endParaRPr lang="ru-RU" sz="1600" b="1" spc="10" dirty="0" smtClean="0"/>
          </a:p>
          <a:p>
            <a:pPr algn="ctr"/>
            <a:r>
              <a:rPr lang="ru-RU" sz="1600" b="1" spc="10" dirty="0" smtClean="0"/>
              <a:t>приемки</a:t>
            </a:r>
            <a:r>
              <a:rPr lang="ru-RU" sz="2000" b="1" spc="10" dirty="0" smtClean="0"/>
              <a:t>- </a:t>
            </a:r>
            <a:r>
              <a:rPr lang="ru-RU" sz="1600" b="1" spc="10" dirty="0" smtClean="0"/>
              <a:t>сдачи</a:t>
            </a:r>
          </a:p>
        </p:txBody>
      </p:sp>
      <p:sp>
        <p:nvSpPr>
          <p:cNvPr id="61" name="Стрелка вправо 60"/>
          <p:cNvSpPr/>
          <p:nvPr/>
        </p:nvSpPr>
        <p:spPr>
          <a:xfrm rot="5400000" flipH="1">
            <a:off x="9998119" y="3693889"/>
            <a:ext cx="1602943" cy="471488"/>
          </a:xfrm>
          <a:prstGeom prst="rightArrow">
            <a:avLst>
              <a:gd name="adj1" fmla="val 45957"/>
              <a:gd name="adj2" fmla="val 82176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892171" y="3683866"/>
            <a:ext cx="132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spc="10" dirty="0" smtClean="0"/>
              <a:t>Участие в процедуре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1031039" y="6339643"/>
            <a:ext cx="154865" cy="408730"/>
            <a:chOff x="1167519" y="6339643"/>
            <a:chExt cx="154865" cy="408730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77043" y="6339643"/>
              <a:ext cx="97633" cy="130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79540" y="6618235"/>
              <a:ext cx="97633" cy="130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Прямоугольник 10"/>
            <p:cNvSpPr/>
            <p:nvPr/>
          </p:nvSpPr>
          <p:spPr>
            <a:xfrm>
              <a:off x="1177043" y="6500813"/>
              <a:ext cx="145341" cy="104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167519" y="6493497"/>
              <a:ext cx="90488" cy="9843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9028853" y="5834150"/>
            <a:ext cx="1964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spc="10" dirty="0" smtClean="0"/>
              <a:t>Ответственность за квалификацию  </a:t>
            </a:r>
          </a:p>
        </p:txBody>
      </p:sp>
      <p:sp>
        <p:nvSpPr>
          <p:cNvPr id="53" name="Номер слайда 52"/>
          <p:cNvSpPr>
            <a:spLocks noGrp="1"/>
          </p:cNvSpPr>
          <p:nvPr>
            <p:ph type="sldNum" sz="quarter" idx="12"/>
          </p:nvPr>
        </p:nvSpPr>
        <p:spPr>
          <a:xfrm>
            <a:off x="1122218" y="0"/>
            <a:ext cx="1011936" cy="246888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8054" y="1228127"/>
            <a:ext cx="1800759" cy="574745"/>
          </a:xfrm>
          <a:prstGeom prst="roundRect">
            <a:avLst/>
          </a:prstGeom>
          <a:solidFill>
            <a:schemeClr val="accent1">
              <a:alpha val="49000"/>
            </a:schemeClr>
          </a:solidFill>
          <a:scene3d>
            <a:camera prst="orthographicFront"/>
            <a:lightRig rig="threePt" dir="t">
              <a:rot lat="0" lon="0" rev="4800000"/>
            </a:lightRig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Заказчик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Box 43"/>
          <p:cNvSpPr txBox="1"/>
          <p:nvPr/>
        </p:nvSpPr>
        <p:spPr>
          <a:xfrm>
            <a:off x="7976382" y="163843"/>
            <a:ext cx="3971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Схема:</a:t>
            </a:r>
          </a:p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Участник закупки</a:t>
            </a:r>
          </a:p>
        </p:txBody>
      </p:sp>
      <p:sp>
        <p:nvSpPr>
          <p:cNvPr id="38" name="Двойная стрелка влево/вправо 37"/>
          <p:cNvSpPr/>
          <p:nvPr/>
        </p:nvSpPr>
        <p:spPr>
          <a:xfrm rot="1037995">
            <a:off x="1907163" y="1445980"/>
            <a:ext cx="974867" cy="499715"/>
          </a:xfrm>
          <a:prstGeom prst="leftRightArrow">
            <a:avLst/>
          </a:prstGeom>
          <a:solidFill>
            <a:srgbClr val="FF000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4875883"/>
            <a:ext cx="27847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spc="100" dirty="0" smtClean="0">
                <a:latin typeface="Arial" pitchFamily="34" charset="0"/>
                <a:cs typeface="Arial" pitchFamily="34" charset="0"/>
              </a:rPr>
              <a:t>К моменту  подачи заявки оформлены</a:t>
            </a:r>
          </a:p>
          <a:p>
            <a:pPr algn="ctr"/>
            <a:r>
              <a:rPr lang="ru-RU" sz="1600" i="1" spc="100" dirty="0" smtClean="0">
                <a:latin typeface="Arial" pitchFamily="34" charset="0"/>
                <a:cs typeface="Arial" pitchFamily="34" charset="0"/>
              </a:rPr>
              <a:t>отношения с</a:t>
            </a:r>
            <a:r>
              <a:rPr lang="ru-RU" sz="1600" b="1" i="1" spc="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spc="100" dirty="0" smtClean="0">
                <a:latin typeface="Arial" pitchFamily="34" charset="0"/>
                <a:cs typeface="Arial" pitchFamily="34" charset="0"/>
              </a:rPr>
              <a:t>СРО, субподрядчиками,</a:t>
            </a:r>
            <a:br>
              <a:rPr lang="ru-RU" sz="1600" i="1" spc="1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spc="100" dirty="0" smtClean="0">
                <a:latin typeface="Arial" pitchFamily="34" charset="0"/>
                <a:cs typeface="Arial" pitchFamily="34" charset="0"/>
              </a:rPr>
              <a:t>с банком  и страховой компанией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28925" y="1279293"/>
            <a:ext cx="9291635" cy="5172502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350076" y="1480419"/>
            <a:ext cx="3290559" cy="644907"/>
          </a:xfrm>
          <a:prstGeom prst="roundRect">
            <a:avLst/>
          </a:prstGeom>
          <a:solidFill>
            <a:schemeClr val="accent1">
              <a:alpha val="49000"/>
            </a:schemeClr>
          </a:solidFill>
          <a:scene3d>
            <a:camera prst="orthographicFront"/>
            <a:lightRig rig="threePt" dir="t">
              <a:rot lat="0" lon="0" rev="4800000"/>
            </a:lightRig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Уполномоченный  банк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228798" y="5530931"/>
            <a:ext cx="3289209" cy="652862"/>
          </a:xfrm>
          <a:prstGeom prst="roundRect">
            <a:avLst/>
          </a:prstGeom>
          <a:solidFill>
            <a:schemeClr val="accent1">
              <a:alpha val="49000"/>
            </a:schemeClr>
          </a:solidFill>
          <a:scene3d>
            <a:camera prst="orthographicFront"/>
            <a:lightRig rig="threePt" dir="t">
              <a:rot lat="0" lon="0" rev="4800000"/>
            </a:lightRig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СРО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1" name="Блок-схема: документ 30"/>
          <p:cNvSpPr/>
          <p:nvPr/>
        </p:nvSpPr>
        <p:spPr>
          <a:xfrm>
            <a:off x="5536437" y="4511242"/>
            <a:ext cx="2495484" cy="432048"/>
          </a:xfrm>
          <a:prstGeom prst="flowChartDocument">
            <a:avLst/>
          </a:prstGeom>
          <a:solidFill>
            <a:schemeClr val="accent4">
              <a:lumMod val="60000"/>
              <a:lumOff val="40000"/>
              <a:alpha val="36000"/>
            </a:schemeClr>
          </a:solidFill>
          <a:scene3d>
            <a:camera prst="orthographicFront"/>
            <a:lightRig rig="threePt" dir="t">
              <a:rot lat="0" lon="0" rev="6000000"/>
            </a:lightRig>
          </a:scene3d>
          <a:sp3d extrusionH="76200" contourW="25400" prstMaterial="matte">
            <a:bevelB w="152400" h="152400" prst="slope"/>
            <a:extrusionClr>
              <a:schemeClr val="accent5">
                <a:lumMod val="50000"/>
              </a:schemeClr>
            </a:extrusionClr>
            <a:contourClr>
              <a:schemeClr val="accent5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Квалификация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471433" y="3325091"/>
            <a:ext cx="6526603" cy="1122218"/>
          </a:xfrm>
          <a:prstGeom prst="roundRect">
            <a:avLst/>
          </a:prstGeom>
          <a:solidFill>
            <a:srgbClr val="F6C47A"/>
          </a:solidFill>
          <a:scene3d>
            <a:camera prst="orthographicFront"/>
            <a:lightRig rig="threePt" dir="t">
              <a:rot lat="0" lon="0" rev="4800000"/>
            </a:lightRig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Участник закупок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13494610">
            <a:off x="7236655" y="5023924"/>
            <a:ext cx="799596" cy="304204"/>
          </a:xfrm>
          <a:prstGeom prst="rightArrow">
            <a:avLst>
              <a:gd name="adj1" fmla="val 6519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Двойная стрелка влево/вправо 6"/>
          <p:cNvSpPr/>
          <p:nvPr/>
        </p:nvSpPr>
        <p:spPr>
          <a:xfrm rot="5400000">
            <a:off x="8161523" y="4793961"/>
            <a:ext cx="1039095" cy="373500"/>
          </a:xfrm>
          <a:prstGeom prst="left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Блок-схема: документ 28"/>
          <p:cNvSpPr/>
          <p:nvPr/>
        </p:nvSpPr>
        <p:spPr>
          <a:xfrm>
            <a:off x="5501074" y="2856978"/>
            <a:ext cx="2558143" cy="432048"/>
          </a:xfrm>
          <a:prstGeom prst="flowChartDocument">
            <a:avLst/>
          </a:prstGeom>
          <a:solidFill>
            <a:schemeClr val="accent4">
              <a:lumMod val="60000"/>
              <a:lumOff val="40000"/>
              <a:alpha val="36000"/>
            </a:schemeClr>
          </a:solidFill>
          <a:scene3d>
            <a:camera prst="orthographicFront"/>
            <a:lightRig rig="threePt" dir="t">
              <a:rot lat="0" lon="0" rev="6000000"/>
            </a:lightRig>
          </a:scene3d>
          <a:sp3d extrusionH="76200" contourW="25400" prstMaterial="matte">
            <a:bevelB w="152400" h="152400" prst="slope"/>
            <a:extrusionClr>
              <a:schemeClr val="accent5">
                <a:lumMod val="50000"/>
              </a:schemeClr>
            </a:extrusionClr>
            <a:contourClr>
              <a:schemeClr val="accent5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</a:rPr>
              <a:t>Банковские гарантии</a:t>
            </a:r>
            <a:endParaRPr lang="ru-RU" sz="1600" b="1" i="1" dirty="0">
              <a:solidFill>
                <a:schemeClr val="tx1"/>
              </a:solidFill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7355757">
            <a:off x="7246625" y="2354050"/>
            <a:ext cx="793921" cy="287214"/>
          </a:xfrm>
          <a:prstGeom prst="rightArrow">
            <a:avLst>
              <a:gd name="adj1" fmla="val 6519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4" name="Двойная стрелка влево/вправо 33"/>
          <p:cNvSpPr/>
          <p:nvPr/>
        </p:nvSpPr>
        <p:spPr>
          <a:xfrm rot="5400000">
            <a:off x="8074387" y="2543447"/>
            <a:ext cx="1217497" cy="373500"/>
          </a:xfrm>
          <a:prstGeom prst="left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9620865" y="3506409"/>
            <a:ext cx="2155999" cy="722406"/>
            <a:chOff x="9879805" y="3810031"/>
            <a:chExt cx="2451148" cy="722406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10144770" y="3810031"/>
              <a:ext cx="2186183" cy="646205"/>
            </a:xfrm>
            <a:prstGeom prst="roundRect">
              <a:avLst/>
            </a:prstGeom>
            <a:solidFill>
              <a:srgbClr val="F6C47A"/>
            </a:solidFill>
            <a:scene3d>
              <a:camera prst="orthographicFront"/>
              <a:lightRig rig="threePt" dir="t">
                <a:rot lat="0" lon="0" rev="4800000"/>
              </a:lightRig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9879805" y="3886232"/>
              <a:ext cx="2186184" cy="646205"/>
            </a:xfrm>
            <a:prstGeom prst="roundRect">
              <a:avLst/>
            </a:prstGeom>
            <a:solidFill>
              <a:srgbClr val="F6C782"/>
            </a:solidFill>
            <a:scene3d>
              <a:camera prst="orthographicFront"/>
              <a:lightRig rig="threePt" dir="t">
                <a:rot lat="0" lon="0" rev="4800000"/>
              </a:lightRig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tx1"/>
                  </a:solidFill>
                </a:rPr>
                <a:t>Субподрядчики</a:t>
              </a:r>
              <a:endParaRPr lang="ru-RU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Блок-схема: документ 25"/>
          <p:cNvSpPr/>
          <p:nvPr/>
        </p:nvSpPr>
        <p:spPr>
          <a:xfrm>
            <a:off x="3219829" y="3962184"/>
            <a:ext cx="2224092" cy="432048"/>
          </a:xfrm>
          <a:prstGeom prst="flowChartDocument">
            <a:avLst/>
          </a:prstGeom>
          <a:solidFill>
            <a:schemeClr val="accent4">
              <a:lumMod val="60000"/>
              <a:lumOff val="40000"/>
              <a:alpha val="36000"/>
            </a:schemeClr>
          </a:solidFill>
          <a:scene3d>
            <a:camera prst="orthographicFront"/>
            <a:lightRig rig="threePt" dir="t">
              <a:rot lat="0" lon="0" rev="6000000"/>
            </a:lightRig>
          </a:scene3d>
          <a:sp3d extrusionH="76200" contourW="25400" prstMaterial="matte">
            <a:bevelB w="152400" h="152400" prst="slope"/>
            <a:extrusionClr>
              <a:schemeClr val="accent5">
                <a:lumMod val="50000"/>
              </a:schemeClr>
            </a:extrusionClr>
            <a:contourClr>
              <a:schemeClr val="accent5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</a:rPr>
              <a:t>Страховой договор</a:t>
            </a:r>
            <a:endParaRPr lang="ru-RU" sz="1600" b="1" i="1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344524" y="5510153"/>
            <a:ext cx="3289209" cy="652862"/>
          </a:xfrm>
          <a:prstGeom prst="roundRect">
            <a:avLst/>
          </a:prstGeom>
          <a:solidFill>
            <a:schemeClr val="accent1">
              <a:alpha val="49000"/>
            </a:schemeClr>
          </a:solidFill>
          <a:scene3d>
            <a:camera prst="orthographicFront"/>
            <a:lightRig rig="threePt" dir="t">
              <a:rot lat="0" lon="0" rev="4800000"/>
            </a:lightRig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Страховая компания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3" name="Стрелка вправо 32"/>
          <p:cNvSpPr/>
          <p:nvPr/>
        </p:nvSpPr>
        <p:spPr>
          <a:xfrm rot="16200000">
            <a:off x="3763616" y="4802703"/>
            <a:ext cx="1094509" cy="272883"/>
          </a:xfrm>
          <a:prstGeom prst="rightArrow">
            <a:avLst>
              <a:gd name="adj1" fmla="val 6519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Лента лицом вверх 4"/>
          <p:cNvSpPr/>
          <p:nvPr/>
        </p:nvSpPr>
        <p:spPr>
          <a:xfrm>
            <a:off x="3186113" y="1330970"/>
            <a:ext cx="4107831" cy="1224776"/>
          </a:xfrm>
          <a:prstGeom prst="ribbon2">
            <a:avLst>
              <a:gd name="adj1" fmla="val 16667"/>
              <a:gd name="adj2" fmla="val 75000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Квалифицированный участник закупки</a:t>
            </a:r>
          </a:p>
        </p:txBody>
      </p:sp>
      <p:sp>
        <p:nvSpPr>
          <p:cNvPr id="42" name="Номер слайда 9"/>
          <p:cNvSpPr txBox="1">
            <a:spLocks/>
          </p:cNvSpPr>
          <p:nvPr/>
        </p:nvSpPr>
        <p:spPr>
          <a:xfrm>
            <a:off x="1094509" y="41565"/>
            <a:ext cx="1016000" cy="24447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Стрелка углом вверх 44"/>
          <p:cNvSpPr/>
          <p:nvPr/>
        </p:nvSpPr>
        <p:spPr>
          <a:xfrm rot="5400000">
            <a:off x="3865420" y="-1233052"/>
            <a:ext cx="2008907" cy="8132621"/>
          </a:xfrm>
          <a:prstGeom prst="bentUpArrow">
            <a:avLst>
              <a:gd name="adj1" fmla="val 4665"/>
              <a:gd name="adj2" fmla="val 5347"/>
              <a:gd name="adj3" fmla="val 46127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792067" y="3532909"/>
            <a:ext cx="1809133" cy="665017"/>
          </a:xfrm>
          <a:prstGeom prst="roundRect">
            <a:avLst/>
          </a:prstGeom>
          <a:solidFill>
            <a:srgbClr val="F6C782"/>
          </a:solidFill>
          <a:scene3d>
            <a:camera prst="orthographicFront"/>
            <a:lightRig rig="threePt" dir="t">
              <a:rot lat="0" lon="0" rev="4800000"/>
            </a:lightRig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Лидер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9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2"/>
          <p:cNvSpPr txBox="1">
            <a:spLocks/>
          </p:cNvSpPr>
          <p:nvPr/>
        </p:nvSpPr>
        <p:spPr>
          <a:xfrm>
            <a:off x="1122218" y="0"/>
            <a:ext cx="1011936" cy="246888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6416675" y="248439"/>
            <a:ext cx="5259510" cy="680030"/>
          </a:xfrm>
          <a:prstGeom prst="verticalScroll">
            <a:avLst>
              <a:gd name="adj" fmla="val 23447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Вопросы обсуждаются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7624" y="1139483"/>
            <a:ext cx="109165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Преференции субъектам малого предпринимательства</a:t>
            </a:r>
          </a:p>
          <a:p>
            <a:pPr marL="900113"/>
            <a:r>
              <a:rPr lang="ru-RU" sz="2000" dirty="0" smtClean="0"/>
              <a:t>Порядок включение в договор подряда обязательства привлекать  СМП в качестве субподрядчиков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21210" y="2429985"/>
            <a:ext cx="11481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Возможность поддержка регионального строительного бизнеса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(в т.ч. малого бизнеса)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22363" y="3291821"/>
            <a:ext cx="1026941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365125">
              <a:spcAft>
                <a:spcPts val="600"/>
              </a:spcAft>
            </a:pPr>
            <a:r>
              <a:rPr lang="ru-RU" spc="40" dirty="0" smtClean="0"/>
              <a:t>1.	</a:t>
            </a:r>
            <a:r>
              <a:rPr lang="ru-RU" b="1" spc="40" dirty="0" smtClean="0"/>
              <a:t> </a:t>
            </a:r>
            <a:r>
              <a:rPr lang="ru-RU" spc="40" dirty="0" smtClean="0"/>
              <a:t>Договоры подряда в пределах некоторой суммы (до 60 млн.рублей) заключаются с местными строительными организациями</a:t>
            </a:r>
          </a:p>
          <a:p>
            <a:pPr marL="365125" indent="-365125"/>
            <a:r>
              <a:rPr lang="ru-RU" spc="40" dirty="0" smtClean="0"/>
              <a:t>	Вариант:	преференция в баллах при проведении конкурентных процедур</a:t>
            </a:r>
          </a:p>
          <a:p>
            <a:pPr marL="450850" indent="-450850">
              <a:spcBef>
                <a:spcPts val="1200"/>
              </a:spcBef>
            </a:pPr>
            <a:r>
              <a:rPr lang="ru-RU" dirty="0" smtClean="0"/>
              <a:t>2.	Учет при начислении баллов региональных коэффициентов (в т.ч. повышающих  коэффициентов на заработную плату)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21210" y="5272232"/>
            <a:ext cx="11481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Авансирование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0450" y="5858488"/>
            <a:ext cx="11222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365125">
              <a:spcAft>
                <a:spcPts val="600"/>
              </a:spcAft>
            </a:pPr>
            <a:r>
              <a:rPr lang="ru-RU" dirty="0" smtClean="0"/>
              <a:t>Установление обязательных требований по авансированию строительных работ при больших суммах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6163" y="359634"/>
            <a:ext cx="8378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Исключения, ограничения, расширения ….</a:t>
            </a:r>
            <a:endParaRPr lang="ru-RU" sz="2800" b="1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493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TextBox 46"/>
          <p:cNvSpPr txBox="1"/>
          <p:nvPr/>
        </p:nvSpPr>
        <p:spPr>
          <a:xfrm>
            <a:off x="185952" y="3310001"/>
            <a:ext cx="11775067" cy="1128514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63538" lvl="1" indent="-3635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8518525" lvl="1" indent="-3635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Конкретный объект</a:t>
            </a:r>
          </a:p>
          <a:p>
            <a:pPr marL="363538" lvl="1" indent="-3635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52453" y="3333722"/>
            <a:ext cx="2953472" cy="1077218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marL="0" lvl="1" algn="ctr">
              <a:spcBef>
                <a:spcPts val="600"/>
              </a:spcBef>
              <a:spcAft>
                <a:spcPts val="600"/>
              </a:spcAft>
            </a:pPr>
            <a:r>
              <a:rPr 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процедуры выбора подрядчика, сопровождение и исполнение контракта, информационное обеспечение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5736" y="2120811"/>
            <a:ext cx="11776362" cy="1200329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7262813" lvl="1" indent="-3635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endParaRPr lang="ru-RU" sz="800" b="1" dirty="0" smtClean="0">
              <a:latin typeface="Arial" pitchFamily="34" charset="0"/>
              <a:cs typeface="Arial" pitchFamily="34" charset="0"/>
            </a:endParaRPr>
          </a:p>
          <a:p>
            <a:pPr marL="8509000" lvl="1" indent="-3635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Государственная тайна;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8509000" lvl="1" indent="-3635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Оборонный заказ;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8343900" lvl="1" indent="-3635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6707" y="2245023"/>
            <a:ext cx="7668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Предусматривается </a:t>
            </a:r>
            <a:b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возможность дополнительного специального регулирования </a:t>
            </a:r>
            <a:b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(законы, Постановления Правительства, Указы Президента)</a:t>
            </a:r>
            <a:endParaRPr lang="ru-RU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85740" y="1094978"/>
            <a:ext cx="11776363" cy="10259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4578350" lvl="1" indent="-3635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Проектно-изыскательские работы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4578350" lvl="1" indent="-3635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троительный подряд на территориях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иностранных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государств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9815" y="1176543"/>
            <a:ext cx="3990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пределами регулирования</a:t>
            </a:r>
            <a:endParaRPr lang="ru-RU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41933" y="3390197"/>
            <a:ext cx="4660411" cy="92333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Постановлением Правительства  РФ или указом Президента РФ может быть определена специфика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1675" y="4197035"/>
            <a:ext cx="1177636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1" algn="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Список открыт для расширения по необходимости</a:t>
            </a:r>
          </a:p>
        </p:txBody>
      </p:sp>
      <p:grpSp>
        <p:nvGrpSpPr>
          <p:cNvPr id="2" name="Группа 21"/>
          <p:cNvGrpSpPr/>
          <p:nvPr/>
        </p:nvGrpSpPr>
        <p:grpSpPr>
          <a:xfrm>
            <a:off x="187038" y="4822513"/>
            <a:ext cx="11776362" cy="1785104"/>
            <a:chOff x="187038" y="4865377"/>
            <a:chExt cx="11776362" cy="1785104"/>
          </a:xfrm>
        </p:grpSpPr>
        <p:sp>
          <p:nvSpPr>
            <p:cNvPr id="15" name="TextBox 14"/>
            <p:cNvSpPr txBox="1"/>
            <p:nvPr/>
          </p:nvSpPr>
          <p:spPr>
            <a:xfrm>
              <a:off x="187038" y="4865377"/>
              <a:ext cx="11776362" cy="1785104"/>
            </a:xfrm>
            <a:prstGeom prst="rect">
              <a:avLst/>
            </a:prstGeom>
            <a:noFill/>
            <a:ln w="63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marL="2327275" lvl="1" indent="1588">
                <a:spcAft>
                  <a:spcPts val="600"/>
                </a:spcAft>
              </a:pPr>
              <a:r>
                <a:rPr lang="ru-RU" b="1" i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1) Указы и распоряжения Президента РФ, постановления Правительства  РФ, </a:t>
              </a:r>
            </a:p>
            <a:p>
              <a:pPr marL="2327275" lvl="1" indent="1588">
                <a:spcAft>
                  <a:spcPts val="600"/>
                </a:spcAft>
              </a:pPr>
              <a:r>
                <a:rPr lang="ru-RU" b="1" i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2) Чрезвычайные ситуации, </a:t>
              </a:r>
            </a:p>
            <a:p>
              <a:pPr marL="2327275" lvl="1" indent="1588">
                <a:spcAft>
                  <a:spcPts val="600"/>
                </a:spcAft>
              </a:pPr>
              <a:r>
                <a:rPr lang="ru-RU" b="1" i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3) Малые закупки, </a:t>
              </a:r>
            </a:p>
            <a:p>
              <a:pPr marL="2327275" lvl="1" indent="1588">
                <a:spcAft>
                  <a:spcPts val="600"/>
                </a:spcAft>
              </a:pPr>
              <a:r>
                <a:rPr lang="ru-RU" b="1" i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4) Несостоявшиеся конкурсы с одним допущенным участником, </a:t>
              </a:r>
            </a:p>
            <a:p>
              <a:pPr marL="2327275" lvl="1" indent="1588">
                <a:spcAft>
                  <a:spcPts val="600"/>
                </a:spcAft>
              </a:pPr>
              <a:r>
                <a:rPr lang="ru-RU" b="1" i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5) «ремонт для арендаторов нежилых помещений»	 </a:t>
              </a:r>
              <a:r>
                <a:rPr lang="ru-RU" i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(44-ФЗ)</a:t>
              </a:r>
              <a:endParaRPr lang="ru-RU" sz="8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2061" y="4868806"/>
              <a:ext cx="2295093" cy="892552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rtlCol="0">
              <a:spAutoFit/>
            </a:bodyPr>
            <a:lstStyle/>
            <a:p>
              <a:pPr marL="0" lvl="1">
                <a:spcBef>
                  <a:spcPts val="400"/>
                </a:spcBef>
                <a:spcAft>
                  <a:spcPts val="400"/>
                </a:spcAft>
              </a:pP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Единственный поставщик</a:t>
              </a:r>
              <a:br>
                <a:rPr lang="ru-RU" b="1" dirty="0" smtClean="0">
                  <a:latin typeface="Arial" pitchFamily="34" charset="0"/>
                  <a:cs typeface="Arial" pitchFamily="34" charset="0"/>
                </a:rPr>
              </a:br>
              <a:r>
                <a:rPr lang="ru-RU" sz="1600" b="1" i="1" dirty="0" smtClean="0">
                  <a:latin typeface="Arial" pitchFamily="34" charset="0"/>
                  <a:cs typeface="Arial" pitchFamily="34" charset="0"/>
                </a:rPr>
                <a:t>(так же, как в 44-ФЗ)</a:t>
              </a:r>
            </a:p>
          </p:txBody>
        </p:sp>
      </p:grpSp>
      <p:cxnSp>
        <p:nvCxnSpPr>
          <p:cNvPr id="19" name="Прямая соединительная линия 18"/>
          <p:cNvCxnSpPr/>
          <p:nvPr/>
        </p:nvCxnSpPr>
        <p:spPr>
          <a:xfrm flipV="1">
            <a:off x="42864" y="4743436"/>
            <a:ext cx="12077696" cy="14283"/>
          </a:xfrm>
          <a:prstGeom prst="line">
            <a:avLst/>
          </a:prstGeom>
          <a:ln w="57150" cmpd="thickThin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1149927" y="0"/>
            <a:ext cx="1011936" cy="246888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3</a:t>
            </a:fld>
            <a:endParaRPr lang="en-US" dirty="0"/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9354063" y="1181688"/>
            <a:ext cx="2788509" cy="1107788"/>
          </a:xfrm>
          <a:prstGeom prst="wedge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ru-RU" sz="1500" b="1" i="1" dirty="0" smtClean="0">
                <a:solidFill>
                  <a:schemeClr val="tx1"/>
                </a:solidFill>
              </a:rPr>
              <a:t>К</a:t>
            </a:r>
            <a:r>
              <a:rPr lang="ru-RU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оммерческая тайна</a:t>
            </a:r>
          </a:p>
          <a:p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только специальным решением Правительства</a:t>
            </a:r>
          </a:p>
          <a:p>
            <a:pPr algn="r"/>
            <a:r>
              <a:rPr lang="ru-RU" sz="1500" i="1" dirty="0" smtClean="0">
                <a:solidFill>
                  <a:schemeClr val="tx1"/>
                </a:solidFill>
              </a:rPr>
              <a:t>(аналогично 223-ФЗ)</a:t>
            </a:r>
            <a:endParaRPr lang="ru-RU" sz="15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04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Box 131"/>
          <p:cNvSpPr txBox="1"/>
          <p:nvPr/>
        </p:nvSpPr>
        <p:spPr>
          <a:xfrm>
            <a:off x="1814939" y="2678979"/>
            <a:ext cx="9005461" cy="103412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868613" indent="-444500"/>
            <a:r>
              <a:rPr lang="ru-RU" b="1" dirty="0" smtClean="0">
                <a:latin typeface="Arial" pitchFamily="34" charset="0"/>
                <a:cs typeface="Arial" pitchFamily="34" charset="0"/>
              </a:rPr>
              <a:t>Совокупность субподрядных договоров:</a:t>
            </a:r>
          </a:p>
          <a:p>
            <a:pPr marL="2868613" indent="-4445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Договор с генподрядчиком</a:t>
            </a:r>
          </a:p>
          <a:p>
            <a:pPr marL="2868613" indent="-4445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Полная ответственность генподрядчика перед  заказчиком</a:t>
            </a:r>
          </a:p>
          <a:p>
            <a:pPr marL="2868613" indent="-4445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Субподрядчики  несут ответственность перед генподрядчиком 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036603" y="3773488"/>
            <a:ext cx="1482437" cy="13111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95055" y="70484"/>
            <a:ext cx="98786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6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Участник закупки</a:t>
            </a:r>
          </a:p>
          <a:p>
            <a:pPr algn="r"/>
            <a:r>
              <a:rPr lang="ru-RU" sz="26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Коллективный участник закупки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108363" y="0"/>
            <a:ext cx="1016000" cy="244475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4</a:t>
            </a:fld>
            <a:endParaRPr lang="en-US" dirty="0"/>
          </a:p>
        </p:txBody>
      </p:sp>
      <p:sp>
        <p:nvSpPr>
          <p:cNvPr id="7" name="Десятиугольник 6"/>
          <p:cNvSpPr/>
          <p:nvPr/>
        </p:nvSpPr>
        <p:spPr>
          <a:xfrm>
            <a:off x="2313689" y="2064343"/>
            <a:ext cx="665019" cy="498764"/>
          </a:xfrm>
          <a:prstGeom prst="decagon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есятиугольник 9"/>
          <p:cNvSpPr/>
          <p:nvPr/>
        </p:nvSpPr>
        <p:spPr>
          <a:xfrm>
            <a:off x="2784749" y="4068188"/>
            <a:ext cx="665019" cy="498764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есятиугольник 10"/>
          <p:cNvSpPr/>
          <p:nvPr/>
        </p:nvSpPr>
        <p:spPr>
          <a:xfrm>
            <a:off x="2105877" y="4054334"/>
            <a:ext cx="665019" cy="498764"/>
          </a:xfrm>
          <a:prstGeom prst="decagon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есятиугольник 11"/>
          <p:cNvSpPr/>
          <p:nvPr/>
        </p:nvSpPr>
        <p:spPr>
          <a:xfrm>
            <a:off x="2438386" y="4521636"/>
            <a:ext cx="665019" cy="498764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1884200" y="5195453"/>
            <a:ext cx="1828803" cy="1593278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есятиугольник 15"/>
          <p:cNvSpPr/>
          <p:nvPr/>
        </p:nvSpPr>
        <p:spPr>
          <a:xfrm>
            <a:off x="2909443" y="5481353"/>
            <a:ext cx="665019" cy="498764"/>
          </a:xfrm>
          <a:prstGeom prst="decagon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есятиугольник 16"/>
          <p:cNvSpPr/>
          <p:nvPr/>
        </p:nvSpPr>
        <p:spPr>
          <a:xfrm>
            <a:off x="2022752" y="5495208"/>
            <a:ext cx="665019" cy="498764"/>
          </a:xfrm>
          <a:prstGeom prst="decagon">
            <a:avLst/>
          </a:prstGeom>
          <a:solidFill>
            <a:srgbClr val="C2790E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есятиугольник 17"/>
          <p:cNvSpPr/>
          <p:nvPr/>
        </p:nvSpPr>
        <p:spPr>
          <a:xfrm>
            <a:off x="2563080" y="6211894"/>
            <a:ext cx="665019" cy="498764"/>
          </a:xfrm>
          <a:prstGeom prst="decagon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>
            <a:stCxn id="18" idx="9"/>
            <a:endCxn id="16" idx="4"/>
          </p:cNvCxnSpPr>
          <p:nvPr/>
        </p:nvCxnSpPr>
        <p:spPr>
          <a:xfrm flipV="1">
            <a:off x="2998340" y="5980117"/>
            <a:ext cx="140862" cy="23177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7" idx="3"/>
            <a:endCxn id="18" idx="8"/>
          </p:cNvCxnSpPr>
          <p:nvPr/>
        </p:nvCxnSpPr>
        <p:spPr>
          <a:xfrm>
            <a:off x="2458012" y="5993972"/>
            <a:ext cx="334827" cy="21792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16" idx="6"/>
            <a:endCxn id="17" idx="1"/>
          </p:cNvCxnSpPr>
          <p:nvPr/>
        </p:nvCxnSpPr>
        <p:spPr>
          <a:xfrm flipH="1">
            <a:off x="2687771" y="5730735"/>
            <a:ext cx="221672" cy="138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Десятиугольник 61"/>
          <p:cNvSpPr/>
          <p:nvPr/>
        </p:nvSpPr>
        <p:spPr>
          <a:xfrm>
            <a:off x="2258277" y="2969933"/>
            <a:ext cx="665019" cy="498764"/>
          </a:xfrm>
          <a:prstGeom prst="decagon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6" name="Группа 65"/>
          <p:cNvGrpSpPr/>
          <p:nvPr/>
        </p:nvGrpSpPr>
        <p:grpSpPr>
          <a:xfrm>
            <a:off x="249382" y="2110672"/>
            <a:ext cx="2064307" cy="401781"/>
            <a:chOff x="249382" y="1555604"/>
            <a:chExt cx="2064307" cy="401781"/>
          </a:xfrm>
        </p:grpSpPr>
        <p:sp>
          <p:nvSpPr>
            <p:cNvPr id="63" name="Блок-схема: альтернативный процесс 62"/>
            <p:cNvSpPr/>
            <p:nvPr/>
          </p:nvSpPr>
          <p:spPr>
            <a:xfrm>
              <a:off x="249382" y="1555604"/>
              <a:ext cx="1260763" cy="401781"/>
            </a:xfrm>
            <a:prstGeom prst="flowChartAlternateProcess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Заказчик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Прямая соединительная линия 64"/>
            <p:cNvCxnSpPr>
              <a:stCxn id="63" idx="3"/>
              <a:endCxn id="7" idx="6"/>
            </p:cNvCxnSpPr>
            <p:nvPr/>
          </p:nvCxnSpPr>
          <p:spPr>
            <a:xfrm flipV="1">
              <a:off x="1510145" y="1744802"/>
              <a:ext cx="803544" cy="11693"/>
            </a:xfrm>
            <a:prstGeom prst="line">
              <a:avLst/>
            </a:prstGeom>
            <a:ln w="508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249382" y="3025353"/>
            <a:ext cx="2008895" cy="401781"/>
            <a:chOff x="249382" y="1620984"/>
            <a:chExt cx="2008895" cy="401781"/>
          </a:xfrm>
        </p:grpSpPr>
        <p:sp>
          <p:nvSpPr>
            <p:cNvPr id="68" name="Блок-схема: альтернативный процесс 67"/>
            <p:cNvSpPr/>
            <p:nvPr/>
          </p:nvSpPr>
          <p:spPr>
            <a:xfrm>
              <a:off x="249382" y="1620984"/>
              <a:ext cx="1260763" cy="401781"/>
            </a:xfrm>
            <a:prstGeom prst="flowChartAlternateProcess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Заказчик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69" name="Прямая соединительная линия 68"/>
            <p:cNvCxnSpPr>
              <a:stCxn id="68" idx="3"/>
              <a:endCxn id="62" idx="6"/>
            </p:cNvCxnSpPr>
            <p:nvPr/>
          </p:nvCxnSpPr>
          <p:spPr>
            <a:xfrm flipV="1">
              <a:off x="1510145" y="1801091"/>
              <a:ext cx="748132" cy="20784"/>
            </a:xfrm>
            <a:prstGeom prst="line">
              <a:avLst/>
            </a:prstGeom>
            <a:ln w="508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Группа 69"/>
          <p:cNvGrpSpPr/>
          <p:nvPr/>
        </p:nvGrpSpPr>
        <p:grpSpPr>
          <a:xfrm>
            <a:off x="221673" y="4225641"/>
            <a:ext cx="1884204" cy="401781"/>
            <a:chOff x="249382" y="1565564"/>
            <a:chExt cx="1884204" cy="401781"/>
          </a:xfrm>
        </p:grpSpPr>
        <p:sp>
          <p:nvSpPr>
            <p:cNvPr id="71" name="Блок-схема: альтернативный процесс 70"/>
            <p:cNvSpPr/>
            <p:nvPr/>
          </p:nvSpPr>
          <p:spPr>
            <a:xfrm>
              <a:off x="249382" y="1565564"/>
              <a:ext cx="1260763" cy="401781"/>
            </a:xfrm>
            <a:prstGeom prst="flowChartAlternateProcess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Заказчик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Прямая соединительная линия 71"/>
            <p:cNvCxnSpPr>
              <a:stCxn id="71" idx="3"/>
              <a:endCxn id="11" idx="6"/>
            </p:cNvCxnSpPr>
            <p:nvPr/>
          </p:nvCxnSpPr>
          <p:spPr>
            <a:xfrm flipV="1">
              <a:off x="1510145" y="1657494"/>
              <a:ext cx="623441" cy="108961"/>
            </a:xfrm>
            <a:prstGeom prst="line">
              <a:avLst/>
            </a:prstGeom>
            <a:ln w="508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Группа 72"/>
          <p:cNvGrpSpPr/>
          <p:nvPr/>
        </p:nvGrpSpPr>
        <p:grpSpPr>
          <a:xfrm>
            <a:off x="221674" y="5758440"/>
            <a:ext cx="1801078" cy="401781"/>
            <a:chOff x="277092" y="1454724"/>
            <a:chExt cx="1801078" cy="401781"/>
          </a:xfrm>
        </p:grpSpPr>
        <p:sp>
          <p:nvSpPr>
            <p:cNvPr id="74" name="Блок-схема: альтернативный процесс 73"/>
            <p:cNvSpPr/>
            <p:nvPr/>
          </p:nvSpPr>
          <p:spPr>
            <a:xfrm>
              <a:off x="277092" y="1454724"/>
              <a:ext cx="1260763" cy="401781"/>
            </a:xfrm>
            <a:prstGeom prst="flowChartAlternateProcess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Заказчик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75" name="Прямая соединительная линия 74"/>
            <p:cNvCxnSpPr>
              <a:stCxn id="74" idx="3"/>
              <a:endCxn id="17" idx="6"/>
            </p:cNvCxnSpPr>
            <p:nvPr/>
          </p:nvCxnSpPr>
          <p:spPr>
            <a:xfrm flipV="1">
              <a:off x="1537855" y="1454729"/>
              <a:ext cx="540315" cy="200886"/>
            </a:xfrm>
            <a:prstGeom prst="line">
              <a:avLst/>
            </a:prstGeom>
            <a:ln w="508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Овал 88"/>
          <p:cNvSpPr/>
          <p:nvPr/>
        </p:nvSpPr>
        <p:spPr>
          <a:xfrm>
            <a:off x="3491344" y="3297387"/>
            <a:ext cx="263236" cy="277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3505199" y="2859097"/>
            <a:ext cx="263236" cy="277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3865414" y="3075714"/>
            <a:ext cx="263236" cy="277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3" name="Прямая соединительная линия 92"/>
          <p:cNvCxnSpPr>
            <a:stCxn id="62" idx="1"/>
            <a:endCxn id="90" idx="2"/>
          </p:cNvCxnSpPr>
          <p:nvPr/>
        </p:nvCxnSpPr>
        <p:spPr>
          <a:xfrm flipV="1">
            <a:off x="2923296" y="2997643"/>
            <a:ext cx="581903" cy="22167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stCxn id="62" idx="1"/>
            <a:endCxn id="91" idx="2"/>
          </p:cNvCxnSpPr>
          <p:nvPr/>
        </p:nvCxnSpPr>
        <p:spPr>
          <a:xfrm flipV="1">
            <a:off x="2923296" y="3214260"/>
            <a:ext cx="942118" cy="505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62" idx="1"/>
            <a:endCxn id="89" idx="2"/>
          </p:cNvCxnSpPr>
          <p:nvPr/>
        </p:nvCxnSpPr>
        <p:spPr>
          <a:xfrm>
            <a:off x="2923296" y="3219315"/>
            <a:ext cx="568048" cy="21661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1288473" y="1025229"/>
            <a:ext cx="3754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spc="40" dirty="0" smtClean="0">
                <a:solidFill>
                  <a:srgbClr val="C2790E"/>
                </a:solidFill>
                <a:latin typeface="Arial" pitchFamily="34" charset="0"/>
              </a:rPr>
              <a:t>Подрядчик (генподрядчик</a:t>
            </a:r>
            <a:br>
              <a:rPr lang="ru-RU" sz="1600" b="1" spc="40" dirty="0" smtClean="0">
                <a:solidFill>
                  <a:srgbClr val="C2790E"/>
                </a:solidFill>
                <a:latin typeface="Arial" pitchFamily="34" charset="0"/>
              </a:rPr>
            </a:br>
            <a:r>
              <a:rPr lang="ru-RU" sz="1600" b="1" spc="40" dirty="0" smtClean="0">
                <a:solidFill>
                  <a:srgbClr val="C2790E"/>
                </a:solidFill>
                <a:latin typeface="Arial" pitchFamily="34" charset="0"/>
              </a:rPr>
              <a:t>лидер коллективного субъекта), «назначаемые» субподрядчики</a:t>
            </a:r>
          </a:p>
        </p:txBody>
      </p:sp>
      <p:cxnSp>
        <p:nvCxnSpPr>
          <p:cNvPr id="111" name="Прямая соединительная линия 110"/>
          <p:cNvCxnSpPr>
            <a:stCxn id="74" idx="3"/>
            <a:endCxn id="18" idx="5"/>
          </p:cNvCxnSpPr>
          <p:nvPr/>
        </p:nvCxnSpPr>
        <p:spPr>
          <a:xfrm>
            <a:off x="1482437" y="5959331"/>
            <a:ext cx="1144147" cy="656071"/>
          </a:xfrm>
          <a:prstGeom prst="line">
            <a:avLst/>
          </a:prstGeom>
          <a:ln w="508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олилиния 124"/>
          <p:cNvSpPr/>
          <p:nvPr/>
        </p:nvSpPr>
        <p:spPr>
          <a:xfrm>
            <a:off x="1514475" y="5929313"/>
            <a:ext cx="1519238" cy="225425"/>
          </a:xfrm>
          <a:custGeom>
            <a:avLst/>
            <a:gdLst>
              <a:gd name="connsiteX0" fmla="*/ 0 w 1519238"/>
              <a:gd name="connsiteY0" fmla="*/ 23812 h 225425"/>
              <a:gd name="connsiteX1" fmla="*/ 566738 w 1519238"/>
              <a:gd name="connsiteY1" fmla="*/ 209550 h 225425"/>
              <a:gd name="connsiteX2" fmla="*/ 1295400 w 1519238"/>
              <a:gd name="connsiteY2" fmla="*/ 119062 h 225425"/>
              <a:gd name="connsiteX3" fmla="*/ 1519238 w 1519238"/>
              <a:gd name="connsiteY3" fmla="*/ 0 h 225425"/>
              <a:gd name="connsiteX4" fmla="*/ 1519238 w 1519238"/>
              <a:gd name="connsiteY4" fmla="*/ 0 h 22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9238" h="225425">
                <a:moveTo>
                  <a:pt x="0" y="23812"/>
                </a:moveTo>
                <a:cubicBezTo>
                  <a:pt x="175419" y="108743"/>
                  <a:pt x="350838" y="193675"/>
                  <a:pt x="566738" y="209550"/>
                </a:cubicBezTo>
                <a:cubicBezTo>
                  <a:pt x="782638" y="225425"/>
                  <a:pt x="1136650" y="153987"/>
                  <a:pt x="1295400" y="119062"/>
                </a:cubicBezTo>
                <a:cubicBezTo>
                  <a:pt x="1454150" y="84137"/>
                  <a:pt x="1519238" y="0"/>
                  <a:pt x="1519238" y="0"/>
                </a:cubicBezTo>
                <a:lnTo>
                  <a:pt x="1519238" y="0"/>
                </a:lnTo>
              </a:path>
            </a:pathLst>
          </a:custGeom>
          <a:ln w="508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TextBox 129"/>
          <p:cNvSpPr txBox="1"/>
          <p:nvPr/>
        </p:nvSpPr>
        <p:spPr>
          <a:xfrm>
            <a:off x="1814932" y="5167745"/>
            <a:ext cx="9019323" cy="166199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sz="2600" b="1" dirty="0" smtClean="0">
              <a:latin typeface="Arial" pitchFamily="34" charset="0"/>
              <a:cs typeface="Arial" pitchFamily="34" charset="0"/>
            </a:endParaRPr>
          </a:p>
          <a:p>
            <a:pPr marL="2868613" indent="-444500"/>
            <a:r>
              <a:rPr lang="ru-RU" b="1" dirty="0" smtClean="0">
                <a:latin typeface="Arial" pitchFamily="34" charset="0"/>
                <a:cs typeface="Arial" pitchFamily="34" charset="0"/>
              </a:rPr>
              <a:t>Консорциум: </a:t>
            </a:r>
          </a:p>
          <a:p>
            <a:pPr marL="2868613" indent="-444500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Все члены являются субъектами договора</a:t>
            </a:r>
          </a:p>
          <a:p>
            <a:pPr marL="2868613" indent="-444500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Индивидуальная ответственность перед заказчиком</a:t>
            </a:r>
          </a:p>
          <a:p>
            <a:pPr marL="360363" indent="-360363"/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814941" y="3754579"/>
            <a:ext cx="9005459" cy="13696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sz="2200" b="1" dirty="0" smtClean="0">
              <a:latin typeface="Arial" pitchFamily="34" charset="0"/>
              <a:cs typeface="Arial" pitchFamily="34" charset="0"/>
            </a:endParaRPr>
          </a:p>
          <a:p>
            <a:pPr marL="2868613" indent="-444500"/>
            <a:r>
              <a:rPr lang="ru-RU" b="1" dirty="0" smtClean="0">
                <a:latin typeface="Arial" pitchFamily="34" charset="0"/>
                <a:cs typeface="Arial" pitchFamily="34" charset="0"/>
              </a:rPr>
              <a:t>Договор простого  товарищества: </a:t>
            </a:r>
          </a:p>
          <a:p>
            <a:pPr marL="2868613" indent="-444500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Договор с лидером</a:t>
            </a:r>
          </a:p>
          <a:p>
            <a:pPr marL="2868613" indent="-444500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Солидарная ответственность перед заказчиком</a:t>
            </a:r>
          </a:p>
          <a:p>
            <a:pPr marL="360363" indent="-360363"/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814946" y="1817204"/>
            <a:ext cx="8991600" cy="8125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68613" indent="-444500">
              <a:tabLst>
                <a:tab pos="2868613" algn="l"/>
              </a:tabLs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Подрядчик  </a:t>
            </a:r>
            <a:r>
              <a:rPr lang="ru-RU" sz="1400" b="1" i="1" spc="-3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(в т.ч. может быть индивидуальный предприниматель)</a:t>
            </a:r>
          </a:p>
          <a:p>
            <a:pPr marL="2868613" indent="-444500">
              <a:lnSpc>
                <a:spcPct val="90000"/>
              </a:lnSpc>
              <a:buFont typeface="Wingdings" pitchFamily="2" charset="2"/>
              <a:buChar char="Ø"/>
              <a:tabLst>
                <a:tab pos="2868613" algn="l"/>
              </a:tabLs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Выполняет </a:t>
            </a:r>
            <a:r>
              <a:rPr lang="ru-RU" sz="1600" dirty="0" smtClean="0"/>
              <a:t>≥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75% работ своими силами</a:t>
            </a:r>
          </a:p>
          <a:p>
            <a:pPr marL="2868613" indent="-444500">
              <a:lnSpc>
                <a:spcPct val="90000"/>
              </a:lnSpc>
              <a:buFont typeface="Wingdings" pitchFamily="2" charset="2"/>
              <a:buChar char="Ø"/>
              <a:tabLst>
                <a:tab pos="2868613" algn="l"/>
              </a:tabLs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Несет полную ответственность перед  заказчиком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084619" y="1136069"/>
            <a:ext cx="5236990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700" i="1" spc="2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Все «</a:t>
            </a:r>
            <a:r>
              <a:rPr lang="ru-RU" sz="1700" b="1" i="1" spc="2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назначаемые</a:t>
            </a:r>
            <a:r>
              <a:rPr lang="ru-RU" sz="1700" i="1" spc="2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субподрядчики и договоры с ними упоминаются в договоре подряда</a:t>
            </a:r>
            <a:endParaRPr lang="ru-RU" sz="1700" i="1" spc="2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12-конечная звезда 43"/>
          <p:cNvSpPr/>
          <p:nvPr/>
        </p:nvSpPr>
        <p:spPr>
          <a:xfrm>
            <a:off x="11346873" y="1953491"/>
            <a:ext cx="360218" cy="346364"/>
          </a:xfrm>
          <a:prstGeom prst="star12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12-конечная звезда 44"/>
          <p:cNvSpPr/>
          <p:nvPr/>
        </p:nvSpPr>
        <p:spPr>
          <a:xfrm>
            <a:off x="11499273" y="2105891"/>
            <a:ext cx="360218" cy="346364"/>
          </a:xfrm>
          <a:prstGeom prst="star12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12-конечная звезда 45"/>
          <p:cNvSpPr/>
          <p:nvPr/>
        </p:nvSpPr>
        <p:spPr>
          <a:xfrm>
            <a:off x="11346869" y="2932112"/>
            <a:ext cx="360218" cy="346364"/>
          </a:xfrm>
          <a:prstGeom prst="star12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12-конечная звезда 46"/>
          <p:cNvSpPr/>
          <p:nvPr/>
        </p:nvSpPr>
        <p:spPr>
          <a:xfrm>
            <a:off x="11499269" y="3084512"/>
            <a:ext cx="360218" cy="346364"/>
          </a:xfrm>
          <a:prstGeom prst="star12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12-конечная звезда 47"/>
          <p:cNvSpPr/>
          <p:nvPr/>
        </p:nvSpPr>
        <p:spPr>
          <a:xfrm>
            <a:off x="11305306" y="4179021"/>
            <a:ext cx="360218" cy="346364"/>
          </a:xfrm>
          <a:prstGeom prst="star12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12-конечная звезда 48"/>
          <p:cNvSpPr/>
          <p:nvPr/>
        </p:nvSpPr>
        <p:spPr>
          <a:xfrm>
            <a:off x="11457706" y="4331421"/>
            <a:ext cx="360218" cy="346364"/>
          </a:xfrm>
          <a:prstGeom prst="star12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12-конечная звезда 49"/>
          <p:cNvSpPr/>
          <p:nvPr/>
        </p:nvSpPr>
        <p:spPr>
          <a:xfrm>
            <a:off x="11305306" y="5592185"/>
            <a:ext cx="360218" cy="346364"/>
          </a:xfrm>
          <a:prstGeom prst="star12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12-конечная звезда 50"/>
          <p:cNvSpPr/>
          <p:nvPr/>
        </p:nvSpPr>
        <p:spPr>
          <a:xfrm>
            <a:off x="11457706" y="5744585"/>
            <a:ext cx="360218" cy="346364"/>
          </a:xfrm>
          <a:prstGeom prst="star12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0723419" y="1094509"/>
            <a:ext cx="14685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spc="60" dirty="0" smtClean="0">
                <a:solidFill>
                  <a:schemeClr val="bg1">
                    <a:lumMod val="75000"/>
                  </a:schemeClr>
                </a:solidFill>
                <a:latin typeface="+mj-lt"/>
                <a:cs typeface="Arial" pitchFamily="34" charset="0"/>
              </a:rPr>
              <a:t>Прочие субподрядчики </a:t>
            </a:r>
            <a:r>
              <a:rPr lang="ru-RU" sz="1600" b="1" spc="60" dirty="0" smtClean="0">
                <a:solidFill>
                  <a:schemeClr val="bg1">
                    <a:lumMod val="75000"/>
                  </a:schemeClr>
                </a:solidFill>
                <a:latin typeface="+mj-lt"/>
                <a:cs typeface="Arial" pitchFamily="34" charset="0"/>
              </a:rPr>
              <a:t>(</a:t>
            </a:r>
            <a:r>
              <a:rPr lang="ru-RU" sz="1400" b="1" spc="60" dirty="0" smtClean="0">
                <a:solidFill>
                  <a:schemeClr val="bg1">
                    <a:lumMod val="75000"/>
                  </a:schemeClr>
                </a:solidFill>
                <a:latin typeface="+mj-lt"/>
                <a:cs typeface="Arial" pitchFamily="34" charset="0"/>
              </a:rPr>
              <a:t>∑ ≤ 25%)</a:t>
            </a:r>
            <a:endParaRPr lang="ru-RU" sz="1400" b="1" spc="60" dirty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184073" y="138550"/>
            <a:ext cx="77031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Процедура определения квалификации</a:t>
            </a:r>
          </a:p>
          <a:p>
            <a:pPr algn="r"/>
            <a:r>
              <a:rPr lang="ru-RU" sz="2400" b="1" i="1" spc="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Действия СРО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9386" y="1004019"/>
            <a:ext cx="11817926" cy="5716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 indent="-442913">
              <a:spcAft>
                <a:spcPts val="600"/>
              </a:spcAft>
              <a:buFont typeface="Wingdings" pitchFamily="2" charset="2"/>
              <a:buChar char="v"/>
              <a:tabLst>
                <a:tab pos="442913" algn="l"/>
              </a:tabLst>
            </a:pPr>
            <a:r>
              <a:rPr lang="ru-RU" b="1" spc="30" dirty="0" smtClean="0">
                <a:solidFill>
                  <a:srgbClr val="A4660C"/>
                </a:solidFill>
                <a:latin typeface="Arial" pitchFamily="34" charset="0"/>
                <a:cs typeface="Arial" pitchFamily="34" charset="0"/>
              </a:rPr>
              <a:t>Проводится силами СРО по запросу члена СРО, решившего участвовать в процедуре размещения заказа, в том числе в составе коллективного участника.</a:t>
            </a:r>
          </a:p>
          <a:p>
            <a:pPr marL="442913" indent="-442913">
              <a:spcAft>
                <a:spcPts val="600"/>
              </a:spcAft>
              <a:buFont typeface="Wingdings" pitchFamily="2" charset="2"/>
              <a:buChar char="v"/>
              <a:tabLst>
                <a:tab pos="442913" algn="l"/>
              </a:tabLst>
            </a:pPr>
            <a:r>
              <a:rPr lang="ru-RU" b="1" spc="30" dirty="0" smtClean="0">
                <a:solidFill>
                  <a:srgbClr val="A4660C"/>
                </a:solidFill>
                <a:latin typeface="Arial" pitchFamily="34" charset="0"/>
                <a:cs typeface="Arial" pitchFamily="34" charset="0"/>
              </a:rPr>
              <a:t>Обязательна в сфере действия закона, в т.ч. при закупке у единственного поставщика.</a:t>
            </a:r>
          </a:p>
          <a:p>
            <a:pPr marL="442913" indent="-442913">
              <a:spcAft>
                <a:spcPts val="600"/>
              </a:spcAft>
              <a:buFont typeface="Wingdings" pitchFamily="2" charset="2"/>
              <a:buChar char="v"/>
              <a:tabLst>
                <a:tab pos="442913" algn="l"/>
              </a:tabLst>
            </a:pPr>
            <a:r>
              <a:rPr lang="ru-RU" b="1" spc="30" dirty="0" smtClean="0">
                <a:solidFill>
                  <a:srgbClr val="A4660C"/>
                </a:solidFill>
                <a:latin typeface="Arial" pitchFamily="34" charset="0"/>
                <a:cs typeface="Arial" pitchFamily="34" charset="0"/>
              </a:rPr>
              <a:t>Возможны два варианта: двухэтапная и одноэтапная процедура.</a:t>
            </a:r>
          </a:p>
          <a:p>
            <a:pPr marL="442913" indent="-442913">
              <a:spcAft>
                <a:spcPts val="600"/>
              </a:spcAft>
              <a:buFont typeface="Wingdings" pitchFamily="2" charset="2"/>
              <a:buChar char="v"/>
              <a:tabLst>
                <a:tab pos="442913" algn="l"/>
              </a:tabLst>
            </a:pPr>
            <a:endParaRPr lang="ru-RU" b="1" spc="30" dirty="0" smtClean="0">
              <a:solidFill>
                <a:srgbClr val="A4660C"/>
              </a:solidFill>
              <a:latin typeface="Arial" pitchFamily="34" charset="0"/>
              <a:cs typeface="Arial" pitchFamily="34" charset="0"/>
            </a:endParaRPr>
          </a:p>
          <a:p>
            <a:pPr marL="442913" indent="-442913">
              <a:spcAft>
                <a:spcPts val="600"/>
              </a:spcAft>
              <a:buFont typeface="Wingdings" pitchFamily="2" charset="2"/>
              <a:buChar char="v"/>
              <a:tabLst>
                <a:tab pos="442913" algn="l"/>
              </a:tabLst>
            </a:pPr>
            <a:endParaRPr lang="ru-RU" b="1" spc="30" dirty="0" smtClean="0">
              <a:solidFill>
                <a:srgbClr val="A4660C"/>
              </a:solidFill>
              <a:latin typeface="Arial" pitchFamily="34" charset="0"/>
              <a:cs typeface="Arial" pitchFamily="34" charset="0"/>
            </a:endParaRPr>
          </a:p>
          <a:p>
            <a:pPr marL="442913" indent="-442913">
              <a:spcAft>
                <a:spcPts val="600"/>
              </a:spcAft>
              <a:buFont typeface="Wingdings" pitchFamily="2" charset="2"/>
              <a:buChar char="v"/>
              <a:tabLst>
                <a:tab pos="442913" algn="l"/>
              </a:tabLst>
            </a:pPr>
            <a:endParaRPr lang="ru-RU" b="1" spc="30" dirty="0" smtClean="0">
              <a:solidFill>
                <a:srgbClr val="A4660C"/>
              </a:solidFill>
              <a:latin typeface="Arial" pitchFamily="34" charset="0"/>
              <a:cs typeface="Arial" pitchFamily="34" charset="0"/>
            </a:endParaRPr>
          </a:p>
          <a:p>
            <a:pPr marL="442913" indent="-442913">
              <a:spcAft>
                <a:spcPts val="600"/>
              </a:spcAft>
              <a:buFont typeface="Wingdings" pitchFamily="2" charset="2"/>
              <a:buChar char="v"/>
              <a:tabLst>
                <a:tab pos="442913" algn="l"/>
              </a:tabLst>
            </a:pPr>
            <a:endParaRPr lang="ru-RU" b="1" spc="30" dirty="0" smtClean="0">
              <a:solidFill>
                <a:srgbClr val="A4660C"/>
              </a:solidFill>
              <a:latin typeface="Arial" pitchFamily="34" charset="0"/>
              <a:cs typeface="Arial" pitchFamily="34" charset="0"/>
            </a:endParaRPr>
          </a:p>
          <a:p>
            <a:pPr marL="442913" indent="-442913">
              <a:spcAft>
                <a:spcPts val="600"/>
              </a:spcAft>
              <a:buFont typeface="Wingdings" pitchFamily="2" charset="2"/>
              <a:buChar char="v"/>
              <a:tabLst>
                <a:tab pos="442913" algn="l"/>
              </a:tabLst>
            </a:pPr>
            <a:endParaRPr lang="ru-RU" b="1" spc="30" dirty="0" smtClean="0">
              <a:solidFill>
                <a:srgbClr val="A4660C"/>
              </a:solidFill>
              <a:latin typeface="Arial" pitchFamily="34" charset="0"/>
              <a:cs typeface="Arial" pitchFamily="34" charset="0"/>
            </a:endParaRPr>
          </a:p>
          <a:p>
            <a:pPr marL="442913" indent="-442913">
              <a:spcAft>
                <a:spcPts val="600"/>
              </a:spcAft>
              <a:buFont typeface="Wingdings" pitchFamily="2" charset="2"/>
              <a:buChar char="v"/>
              <a:tabLst>
                <a:tab pos="442913" algn="l"/>
              </a:tabLst>
            </a:pPr>
            <a:endParaRPr lang="ru-RU" b="1" spc="30" dirty="0" smtClean="0">
              <a:solidFill>
                <a:srgbClr val="A4660C"/>
              </a:solidFill>
              <a:latin typeface="Arial" pitchFamily="34" charset="0"/>
              <a:cs typeface="Arial" pitchFamily="34" charset="0"/>
            </a:endParaRPr>
          </a:p>
          <a:p>
            <a:pPr marL="442913" indent="-442913">
              <a:spcBef>
                <a:spcPts val="3000"/>
              </a:spcBef>
              <a:spcAft>
                <a:spcPts val="600"/>
              </a:spcAft>
              <a:buFont typeface="Wingdings" pitchFamily="2" charset="2"/>
              <a:buChar char="v"/>
              <a:tabLst>
                <a:tab pos="442913" algn="l"/>
              </a:tabLst>
            </a:pPr>
            <a:r>
              <a:rPr lang="ru-RU" b="1" spc="30" dirty="0" smtClean="0">
                <a:solidFill>
                  <a:srgbClr val="A4660C"/>
                </a:solidFill>
                <a:latin typeface="Arial" pitchFamily="34" charset="0"/>
                <a:cs typeface="Arial" pitchFamily="34" charset="0"/>
              </a:rPr>
              <a:t>Квалификационное свидетельство </a:t>
            </a:r>
          </a:p>
          <a:p>
            <a:pPr marL="985838" indent="-442913">
              <a:spcAft>
                <a:spcPts val="300"/>
              </a:spcAft>
              <a:buFont typeface="Wingdings" pitchFamily="2" charset="2"/>
              <a:buChar char="Ø"/>
              <a:tabLst>
                <a:tab pos="985838" algn="l"/>
              </a:tabLst>
            </a:pPr>
            <a:r>
              <a:rPr lang="ru-RU" b="1" spc="30" dirty="0" smtClean="0">
                <a:solidFill>
                  <a:srgbClr val="A4660C"/>
                </a:solidFill>
                <a:latin typeface="Arial" pitchFamily="34" charset="0"/>
                <a:cs typeface="Arial" pitchFamily="34" charset="0"/>
              </a:rPr>
              <a:t>подтверждает возможность исполнения принятых на себя обязательств</a:t>
            </a:r>
            <a:br>
              <a:rPr lang="ru-RU" b="1" spc="30" dirty="0" smtClean="0">
                <a:solidFill>
                  <a:srgbClr val="A4660C"/>
                </a:solidFill>
                <a:latin typeface="Arial" pitchFamily="34" charset="0"/>
                <a:cs typeface="Arial" pitchFamily="34" charset="0"/>
              </a:rPr>
            </a:br>
            <a:r>
              <a:rPr lang="ru-RU" b="1" spc="30" dirty="0" smtClean="0">
                <a:solidFill>
                  <a:srgbClr val="A4660C"/>
                </a:solidFill>
                <a:latin typeface="Arial" pitchFamily="34" charset="0"/>
                <a:cs typeface="Arial" pitchFamily="34" charset="0"/>
              </a:rPr>
              <a:t> с учетом ПСД, времени и места</a:t>
            </a:r>
          </a:p>
          <a:p>
            <a:pPr marL="985838" indent="-442913">
              <a:spcAft>
                <a:spcPts val="300"/>
              </a:spcAft>
              <a:buFont typeface="Wingdings" pitchFamily="2" charset="2"/>
              <a:buChar char="Ø"/>
              <a:tabLst>
                <a:tab pos="985838" algn="l"/>
              </a:tabLst>
            </a:pPr>
            <a:r>
              <a:rPr lang="ru-RU" b="1" spc="30" dirty="0" smtClean="0">
                <a:solidFill>
                  <a:srgbClr val="A4660C"/>
                </a:solidFill>
                <a:latin typeface="Arial" pitchFamily="34" charset="0"/>
                <a:cs typeface="Arial" pitchFamily="34" charset="0"/>
              </a:rPr>
              <a:t>Порождает ответственность СРО в рамках компенсационного фонда в случае невыполнения или ненадлежащего выполнения обязательств в связи с недостатком квалификации</a:t>
            </a:r>
            <a:endParaRPr lang="ru-RU" spc="30" dirty="0" smtClean="0">
              <a:solidFill>
                <a:srgbClr val="A4660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1094509" y="0"/>
            <a:ext cx="1011936" cy="246888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5</a:t>
            </a:fld>
            <a:endParaRPr lang="en-US" dirty="0"/>
          </a:p>
        </p:txBody>
      </p:sp>
      <p:sp>
        <p:nvSpPr>
          <p:cNvPr id="18" name="Горизонтальный свиток 17"/>
          <p:cNvSpPr/>
          <p:nvPr/>
        </p:nvSpPr>
        <p:spPr>
          <a:xfrm>
            <a:off x="742950" y="2271705"/>
            <a:ext cx="5143500" cy="810999"/>
          </a:xfrm>
          <a:prstGeom prst="horizontalScroll">
            <a:avLst>
              <a:gd name="adj" fmla="val 50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3525" indent="-263525">
              <a:lnSpc>
                <a:spcPct val="80000"/>
              </a:lnSpc>
            </a:pPr>
            <a:r>
              <a:rPr lang="ru-RU" sz="1400" b="1" spc="20" dirty="0" smtClean="0">
                <a:solidFill>
                  <a:schemeClr val="tx1"/>
                </a:solidFill>
              </a:rPr>
              <a:t>Этап 1. </a:t>
            </a:r>
            <a:r>
              <a:rPr lang="ru-RU" sz="1400" b="1" spc="20" dirty="0" smtClean="0">
                <a:solidFill>
                  <a:schemeClr val="tx1"/>
                </a:solidFill>
              </a:rPr>
              <a:t>Ежегодное </a:t>
            </a:r>
            <a:r>
              <a:rPr lang="ru-RU" sz="1400" b="1" spc="20" dirty="0" smtClean="0">
                <a:solidFill>
                  <a:schemeClr val="tx1"/>
                </a:solidFill>
              </a:rPr>
              <a:t>годовое освидетельствование  члена СРО на предмет уровня его квалификации (возможностей)</a:t>
            </a:r>
            <a:endParaRPr lang="ru-RU" sz="1400" b="1" spc="20" dirty="0">
              <a:solidFill>
                <a:schemeClr val="tx1"/>
              </a:solidFill>
            </a:endParaRPr>
          </a:p>
        </p:txBody>
      </p:sp>
      <p:sp>
        <p:nvSpPr>
          <p:cNvPr id="22" name="Горизонтальный свиток 21"/>
          <p:cNvSpPr/>
          <p:nvPr/>
        </p:nvSpPr>
        <p:spPr>
          <a:xfrm>
            <a:off x="728661" y="3000373"/>
            <a:ext cx="5186364" cy="1857375"/>
          </a:xfrm>
          <a:prstGeom prst="horizontalScroll">
            <a:avLst>
              <a:gd name="adj" fmla="val 54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sz="1400" b="1" spc="100" dirty="0" smtClean="0">
                <a:solidFill>
                  <a:schemeClr val="tx1"/>
                </a:solidFill>
              </a:rPr>
              <a:t>Этап 2. </a:t>
            </a:r>
            <a:r>
              <a:rPr lang="ru-RU" sz="1400" b="1" spc="100" dirty="0" smtClean="0">
                <a:solidFill>
                  <a:schemeClr val="tx1"/>
                </a:solidFill>
              </a:rPr>
              <a:t>Выдача </a:t>
            </a:r>
            <a:r>
              <a:rPr lang="ru-RU" sz="1400" b="1" spc="100" dirty="0" smtClean="0">
                <a:solidFill>
                  <a:schemeClr val="tx1"/>
                </a:solidFill>
              </a:rPr>
              <a:t>квалификационного свидетельства на основе этапа 1 </a:t>
            </a:r>
            <a:br>
              <a:rPr lang="ru-RU" sz="1400" b="1" spc="100" dirty="0" smtClean="0">
                <a:solidFill>
                  <a:schemeClr val="tx1"/>
                </a:solidFill>
              </a:rPr>
            </a:br>
            <a:r>
              <a:rPr lang="ru-RU" sz="1400" b="1" spc="100" dirty="0" smtClean="0">
                <a:solidFill>
                  <a:schemeClr val="tx1"/>
                </a:solidFill>
              </a:rPr>
              <a:t>для конкретного объекта с учетом ПСД, места объекта, времени строительства, выполняемых работ</a:t>
            </a:r>
          </a:p>
          <a:p>
            <a:pPr marL="263525" indent="-263525" algn="ctr">
              <a:lnSpc>
                <a:spcPct val="80000"/>
              </a:lnSpc>
              <a:spcBef>
                <a:spcPts val="600"/>
              </a:spcBef>
            </a:pPr>
            <a:r>
              <a:rPr lang="ru-RU" sz="1400" i="1" spc="100" dirty="0" smtClean="0">
                <a:solidFill>
                  <a:schemeClr val="tx1"/>
                </a:solidFill>
              </a:rPr>
              <a:t>Максимально формализованное  заключение на основе  реестров СРО и НОСТРОЙ</a:t>
            </a: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6752345" y="3209153"/>
            <a:ext cx="5186364" cy="1756416"/>
          </a:xfrm>
          <a:prstGeom prst="horizontalScroll">
            <a:avLst>
              <a:gd name="adj" fmla="val 8566"/>
            </a:avLst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Выдача квалификационного свидетельства на основе анализа квалификации члена СРО </a:t>
            </a:r>
            <a:b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для конкретного объекта с учетом ПСД, места объекта, времени строительства , выполняемых работ</a:t>
            </a: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8271803" y="2335237"/>
            <a:ext cx="3417689" cy="829994"/>
          </a:xfrm>
          <a:prstGeom prst="wedge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i="1" dirty="0" smtClean="0">
                <a:solidFill>
                  <a:schemeClr val="tx1"/>
                </a:solidFill>
              </a:rPr>
              <a:t>Вариант, рассматривается как резервный. Возможно, этот вопрос </a:t>
            </a:r>
            <a:r>
              <a:rPr lang="ru-RU" sz="1400" i="1" dirty="0" smtClean="0">
                <a:solidFill>
                  <a:schemeClr val="tx1"/>
                </a:solidFill>
              </a:rPr>
              <a:t>останется </a:t>
            </a:r>
            <a:r>
              <a:rPr lang="ru-RU" sz="1400" i="1" dirty="0" smtClean="0">
                <a:solidFill>
                  <a:schemeClr val="tx1"/>
                </a:solidFill>
              </a:rPr>
              <a:t>на усмотрение СРО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80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488873" y="195173"/>
            <a:ext cx="7426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Процедура определения квалификации</a:t>
            </a:r>
          </a:p>
          <a:p>
            <a:pPr algn="r"/>
            <a:r>
              <a:rPr lang="ru-RU" sz="2400" b="1" i="1" spc="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Заказчик и требования к СРО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1675" y="1069286"/>
            <a:ext cx="116070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Требования к квалификации:</a:t>
            </a:r>
          </a:p>
          <a:p>
            <a:pPr marL="539750" indent="-360363">
              <a:spcAft>
                <a:spcPts val="600"/>
              </a:spcAft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обязательном порядке указываются заказчиком в закупочной документации или предложении заключить договор подряда;</a:t>
            </a:r>
          </a:p>
          <a:p>
            <a:pPr marL="539750" indent="-360363">
              <a:spcAft>
                <a:spcPts val="600"/>
              </a:spcAft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Подтверждаются </a:t>
            </a:r>
            <a:r>
              <a:rPr lang="ru-RU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исключительно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квалификационным свидетельством СРО.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Заказчик рассматривает квалификационное свидетельство как подтверждение квалификации</a:t>
            </a:r>
          </a:p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Соответствие СРО требованиям закона определяется на основе данных реестров НОСТРОЙ:</a:t>
            </a:r>
          </a:p>
          <a:p>
            <a:pPr marL="620713" indent="-342900">
              <a:spcAft>
                <a:spcPts val="600"/>
              </a:spcAft>
              <a:buFont typeface="+mj-lt"/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уставе СРО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предусмотрена выдача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квалификационных свидетельств, </a:t>
            </a:r>
          </a:p>
          <a:p>
            <a:pPr marL="620713" indent="-342900">
              <a:spcAft>
                <a:spcPts val="600"/>
              </a:spcAft>
              <a:buFont typeface="+mj-lt"/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уставе определен порядок и сроки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восстановления компенсационного фонда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620713" indent="-342900">
              <a:spcAft>
                <a:spcPts val="600"/>
              </a:spcAft>
              <a:buFont typeface="+mj-lt"/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СРО  утвердила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порядок выдачи квалификационных свидетельств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(и их подтверждения),</a:t>
            </a:r>
          </a:p>
          <a:p>
            <a:pPr marL="620713" indent="-342900">
              <a:spcAft>
                <a:spcPts val="600"/>
              </a:spcAft>
              <a:buFont typeface="+mj-lt"/>
              <a:buAutoNum type="arabicParenR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размер и размещение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КФ соответствуют законам РФ. </a:t>
            </a:r>
            <a:endParaRPr lang="ru-RU" b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-342900">
              <a:spcBef>
                <a:spcPts val="240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Порядок (или типовой порядок, или требования к порядку)</a:t>
            </a:r>
            <a:b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выдачи свидетельств определяет  НОСТРОЙ,</a:t>
            </a:r>
            <a:b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(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включающий в себя, в т.ч., методику проведения годового 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  освидетельствования и определения квалификации в связи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  со строящимся объектом )</a:t>
            </a: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1094509" y="0"/>
            <a:ext cx="1011936" cy="246888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6</a:t>
            </a:fld>
            <a:endParaRPr lang="en-US" dirty="0"/>
          </a:p>
        </p:txBody>
      </p:sp>
      <p:sp>
        <p:nvSpPr>
          <p:cNvPr id="20" name="Прямоугольная выноска 19"/>
          <p:cNvSpPr/>
          <p:nvPr/>
        </p:nvSpPr>
        <p:spPr>
          <a:xfrm>
            <a:off x="7548648" y="5198037"/>
            <a:ext cx="4069689" cy="1049540"/>
          </a:xfrm>
          <a:prstGeom prst="wedgeRect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Необходимо создать документ</a:t>
            </a:r>
          </a:p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«Порядок выдачи</a:t>
            </a:r>
            <a:br>
              <a:rPr lang="ru-RU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квалификационных свидетельств»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80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797005" y="296506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Подтверждение квалификации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9373" y="1280269"/>
            <a:ext cx="11707091" cy="513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84363">
              <a:spcAft>
                <a:spcPts val="600"/>
              </a:spcAf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ДОЛГОСРОЧНЫЕ ПРОЕКТЫ</a:t>
            </a:r>
          </a:p>
          <a:p>
            <a:pPr marL="360363" indent="-360363">
              <a:buFont typeface="Wingdings" pitchFamily="2" charset="2"/>
              <a:buChar char="v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Квалификационное свидетельство выдается на определенный срок </a:t>
            </a:r>
          </a:p>
          <a:p>
            <a:pPr marL="1260475">
              <a:spcAft>
                <a:spcPts val="1200"/>
              </a:spcAft>
              <a:tabLst>
                <a:tab pos="1260475" algn="l"/>
              </a:tabLst>
            </a:pPr>
            <a:r>
              <a:rPr lang="ru-RU" b="1" i="1" u="sng" dirty="0" smtClean="0">
                <a:latin typeface="Arial" pitchFamily="34" charset="0"/>
                <a:cs typeface="Arial" pitchFamily="34" charset="0"/>
              </a:rPr>
              <a:t>год  или  этап(</a:t>
            </a:r>
            <a:r>
              <a:rPr lang="ru-RU" b="1" i="1" u="sng" dirty="0" err="1" smtClean="0">
                <a:latin typeface="Arial" pitchFamily="34" charset="0"/>
                <a:cs typeface="Arial" pitchFamily="34" charset="0"/>
              </a:rPr>
              <a:t>ы</a:t>
            </a:r>
            <a:r>
              <a:rPr lang="ru-RU" b="1" i="1" u="sng" dirty="0" smtClean="0">
                <a:latin typeface="Arial" pitchFamily="34" charset="0"/>
                <a:cs typeface="Arial" pitchFamily="34" charset="0"/>
              </a:rPr>
              <a:t>) проекта не более года</a:t>
            </a:r>
          </a:p>
          <a:p>
            <a:pPr marL="360363" indent="-360363">
              <a:buFont typeface="Wingdings" pitchFamily="2" charset="2"/>
              <a:buChar char="v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 течение данного срока СРО </a:t>
            </a:r>
          </a:p>
          <a:p>
            <a:pPr marL="1260475">
              <a:spcAft>
                <a:spcPts val="1200"/>
              </a:spcAft>
            </a:pPr>
            <a:r>
              <a:rPr lang="ru-RU" b="1" u="sng" dirty="0" smtClean="0">
                <a:latin typeface="Arial" pitchFamily="34" charset="0"/>
                <a:cs typeface="Arial" pitchFamily="34" charset="0"/>
              </a:rPr>
              <a:t>получает на регулярной основе информацию о подрядчике и его субподрядчиках</a:t>
            </a:r>
          </a:p>
          <a:p>
            <a:pPr marL="360363" indent="-360363">
              <a:buFont typeface="Wingdings" pitchFamily="2" charset="2"/>
              <a:buChar char="v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По прошествии срока  выдает заказчику «</a:t>
            </a:r>
            <a:r>
              <a:rPr lang="ru-RU" b="1" u="sng" spc="100" dirty="0" smtClean="0">
                <a:latin typeface="Arial" pitchFamily="34" charset="0"/>
                <a:cs typeface="Arial" pitchFamily="34" charset="0"/>
              </a:rPr>
              <a:t>Свидетельство о подтверждении квалификации»</a:t>
            </a:r>
          </a:p>
          <a:p>
            <a:pPr marL="720725" indent="-3603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СРО </a:t>
            </a:r>
            <a:r>
              <a:rPr lang="ru-RU" sz="1600" u="sng" dirty="0" smtClean="0">
                <a:solidFill>
                  <a:srgbClr val="C00000"/>
                </a:solidFill>
              </a:rPr>
              <a:t>подтверждает сохранение способности</a:t>
            </a:r>
            <a:r>
              <a:rPr lang="ru-RU" sz="1600" dirty="0" smtClean="0"/>
              <a:t> своего члена выполнить заключенный им договор.</a:t>
            </a:r>
          </a:p>
          <a:p>
            <a:pPr marL="720725" indent="-3603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Выдается члену СРО, получившему квалификационное свидетельство и заключившему </a:t>
            </a:r>
            <a:br>
              <a:rPr lang="ru-RU" sz="1600" dirty="0" smtClean="0"/>
            </a:br>
            <a:r>
              <a:rPr lang="ru-RU" sz="1600" dirty="0" smtClean="0"/>
              <a:t>указанный в нем договор строительного подряда.</a:t>
            </a:r>
          </a:p>
          <a:p>
            <a:pPr marL="720725" indent="-3603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Подтверждение квалификационного свидетельства требуется заказчиком по графику, </a:t>
            </a:r>
            <a:br>
              <a:rPr lang="ru-RU" sz="1600" dirty="0" smtClean="0"/>
            </a:br>
            <a:r>
              <a:rPr lang="ru-RU" sz="1600" dirty="0" smtClean="0"/>
              <a:t>определенному договором подряда с учетом требования закона.</a:t>
            </a:r>
          </a:p>
          <a:p>
            <a:pPr>
              <a:spcBef>
                <a:spcPts val="1200"/>
              </a:spcBef>
              <a:tabLst>
                <a:tab pos="0" algn="l"/>
              </a:tabLst>
            </a:pPr>
            <a:r>
              <a:rPr lang="ru-RU" i="1" spc="100" dirty="0" smtClean="0">
                <a:latin typeface="Arial" pitchFamily="34" charset="0"/>
                <a:cs typeface="Arial" pitchFamily="34" charset="0"/>
              </a:rPr>
              <a:t>СРО принимают решение, в т.ч. о порядке процедуры подтверждения квалификации на основе методики НОСТРОЙ.</a:t>
            </a:r>
          </a:p>
          <a:p>
            <a:pPr>
              <a:spcBef>
                <a:spcPts val="1200"/>
              </a:spcBef>
              <a:tabLst>
                <a:tab pos="0" algn="l"/>
              </a:tabLst>
            </a:pPr>
            <a:r>
              <a:rPr lang="ru-RU" sz="1700" b="1" i="1" spc="100" dirty="0" smtClean="0">
                <a:latin typeface="Arial" pitchFamily="34" charset="0"/>
                <a:cs typeface="Arial" pitchFamily="34" charset="0"/>
              </a:rPr>
              <a:t>В случае, если подрядчик меняет СРО,  риски по квалификации (квалификационному свидетельству) переносятся на  новое  СРО, принявшее подрядчика.</a:t>
            </a:r>
            <a:endParaRPr lang="ru-RU" sz="1700" b="1" i="1" spc="1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8364" y="0"/>
            <a:ext cx="1016000" cy="244475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0"/>
            <a:ext cx="1101057" cy="102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853515" y="86958"/>
            <a:ext cx="10142908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Планирование закупок строительного подряда</a:t>
            </a:r>
          </a:p>
          <a:p>
            <a:pPr algn="r">
              <a:spcBef>
                <a:spcPts val="600"/>
              </a:spcBef>
            </a:pPr>
            <a:r>
              <a:rPr lang="ru-RU" sz="2000" i="1" spc="200" dirty="0" smtClean="0">
                <a:latin typeface="Arial" pitchFamily="34" charset="0"/>
                <a:cs typeface="Arial" pitchFamily="34" charset="0"/>
              </a:rPr>
              <a:t>(в т.ч. в целях защиты интересов строителей)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1108364" y="0"/>
            <a:ext cx="1011936" cy="246888"/>
          </a:xfrm>
        </p:spPr>
        <p:txBody>
          <a:bodyPr/>
          <a:lstStyle/>
          <a:p>
            <a:pPr algn="l"/>
            <a:fld id="{D57F1E4F-1CFF-5643-939E-217C01CDF565}" type="slidenum">
              <a:rPr lang="en-US" smtClean="0"/>
              <a:pPr algn="l"/>
              <a:t>8</a:t>
            </a:fld>
            <a:endParaRPr lang="en-US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135923" y="1273634"/>
            <a:ext cx="3501077" cy="3480508"/>
            <a:chOff x="197708" y="1792628"/>
            <a:chExt cx="3501077" cy="3480508"/>
          </a:xfrm>
        </p:grpSpPr>
        <p:sp>
          <p:nvSpPr>
            <p:cNvPr id="22" name="Стрелка вниз 21"/>
            <p:cNvSpPr/>
            <p:nvPr/>
          </p:nvSpPr>
          <p:spPr>
            <a:xfrm>
              <a:off x="210064" y="1792628"/>
              <a:ext cx="3459893" cy="1124465"/>
            </a:xfrm>
            <a:prstGeom prst="downArrow">
              <a:avLst>
                <a:gd name="adj1" fmla="val 100000"/>
                <a:gd name="adj2" fmla="val 3964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Паспорт</a:t>
              </a:r>
            </a:p>
            <a:p>
              <a:pPr algn="ctr"/>
              <a:r>
                <a:rPr lang="ru-RU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строительного подряда</a:t>
              </a:r>
              <a:endPara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Стрелка вниз 22"/>
            <p:cNvSpPr/>
            <p:nvPr/>
          </p:nvSpPr>
          <p:spPr>
            <a:xfrm>
              <a:off x="197708" y="2953266"/>
              <a:ext cx="3484606" cy="1346885"/>
            </a:xfrm>
            <a:prstGeom prst="downArrow">
              <a:avLst>
                <a:gd name="adj1" fmla="val 100000"/>
                <a:gd name="adj2" fmla="val 415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План закупок</a:t>
              </a:r>
            </a:p>
            <a:p>
              <a:pPr algn="ctr"/>
              <a:r>
                <a:rPr lang="ru-RU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(в т.ч. строительного подряда)</a:t>
              </a:r>
            </a:p>
            <a:p>
              <a:pPr algn="ctr">
                <a:spcBef>
                  <a:spcPts val="200"/>
                </a:spcBef>
              </a:pPr>
              <a:r>
                <a:rPr lang="ru-RU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Нормы 44-ФЗ и 223-ФЗ</a:t>
              </a:r>
              <a:endPara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214179" y="4341338"/>
              <a:ext cx="3484606" cy="931798"/>
            </a:xfrm>
            <a:prstGeom prst="downArrow">
              <a:avLst>
                <a:gd name="adj1" fmla="val 100000"/>
                <a:gd name="adj2" fmla="val 4734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План-график закупок</a:t>
              </a:r>
            </a:p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(для субъектов 44-ФЗ по нормам 44-ФЗ)</a:t>
              </a:r>
              <a:endPara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793526" y="1099734"/>
            <a:ext cx="8180174" cy="3831818"/>
          </a:xfrm>
          <a:prstGeom prst="rect">
            <a:avLst/>
          </a:prstGeom>
          <a:solidFill>
            <a:srgbClr val="F7CC8D"/>
          </a:solidFill>
        </p:spPr>
        <p:txBody>
          <a:bodyPr wrap="square" rtlCol="0">
            <a:spAutoFit/>
          </a:bodyPr>
          <a:lstStyle/>
          <a:p>
            <a:pPr marL="803275">
              <a:spcAft>
                <a:spcPts val="600"/>
              </a:spcAft>
            </a:pPr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ПАСПОРТ СТРОИТЕЛЬНОГО ПОДРЯДА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Потребность в объекте закупки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наличие (или отсутствие,)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земельного участка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проведение (непроведение)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инженерных изысканий 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закупка, сроки)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наличие (отсутствие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) проектной документации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(закупка, сроки)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прохождение процедуры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государственной экспертизы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(сроки)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сметная стоимость объекта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(в. т.ч. по основным статьям);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включение закупки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 инвестиционные планы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в т.ч. планы финансирования;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решение о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финансировании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(источник);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включение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план закупок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заказчика;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включение в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план-график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закупок заказчика;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процедура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выбора подрядчика,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итоги процедуры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358775" indent="-358775">
              <a:spcBef>
                <a:spcPts val="30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завершенные этапы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строительства, сведения о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завершении строительства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56545" y="4978195"/>
            <a:ext cx="12077696" cy="14283"/>
          </a:xfrm>
          <a:prstGeom prst="line">
            <a:avLst/>
          </a:prstGeom>
          <a:ln w="57150" cmpd="thickThin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357" y="5128051"/>
            <a:ext cx="12179643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Обязательное общественное обсуждение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инициация и проведение)</a:t>
            </a:r>
            <a:endParaRPr lang="ru-RU" u="sng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66700" indent="-266700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РФ,  субъект РФ,  муниципалитет</a:t>
            </a:r>
            <a:r>
              <a:rPr lang="en-US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&gt;&gt;&gt;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для закупок определенного типа и в соответствии с утвержденным порядком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266700" indent="-266700">
              <a:spcBef>
                <a:spcPts val="1800"/>
              </a:spcBef>
              <a:buFont typeface="Wingdings" pitchFamily="2" charset="2"/>
              <a:buChar char="Ø"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НОСТРОЙ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&gt;&gt;&gt;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для любой закупки по решению НОСТРОЙ в соответствии с его регламентом</a:t>
            </a:r>
          </a:p>
        </p:txBody>
      </p:sp>
    </p:spTree>
    <p:extLst>
      <p:ext uri="{BB962C8B-B14F-4D97-AF65-F5344CB8AC3E}">
        <p14:creationId xmlns:p14="http://schemas.microsoft.com/office/powerpoint/2010/main" val="114280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823565" y="6491069"/>
            <a:ext cx="1017287" cy="24447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0" y="-1"/>
            <a:ext cx="1151734" cy="106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17"/>
          <p:cNvSpPr txBox="1">
            <a:spLocks/>
          </p:cNvSpPr>
          <p:nvPr/>
        </p:nvSpPr>
        <p:spPr>
          <a:xfrm>
            <a:off x="1163782" y="0"/>
            <a:ext cx="1016000" cy="24447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45673" y="393896"/>
            <a:ext cx="10446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spc="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Информационное обеспечение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55090" y="1213065"/>
            <a:ext cx="10705514" cy="2308324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Стандарты 44-ФЗ, 223-ФЗ</a:t>
            </a:r>
          </a:p>
          <a:p>
            <a:pPr marL="266700" indent="-266700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отображение  </a:t>
            </a:r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единой информационной системе</a:t>
            </a:r>
            <a: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всех документов и их изменений, связанных с планированием закупок, процедурой определения поставщика, заключаемым контрактом;</a:t>
            </a:r>
          </a:p>
          <a:p>
            <a:pPr marL="266700" indent="-266700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свободный и бесплатный доступ всей информации о закупках</a:t>
            </a:r>
            <a:b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неограниченному кругу лиц.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44737" y="4132569"/>
            <a:ext cx="7526217" cy="2577629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9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Дополнительная информация</a:t>
            </a:r>
          </a:p>
          <a:p>
            <a:pPr marL="442913" indent="-442913">
              <a:spcAft>
                <a:spcPts val="90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паспорт строительного подряда и реестр паспортов;</a:t>
            </a:r>
          </a:p>
          <a:p>
            <a:pPr>
              <a:spcAft>
                <a:spcPts val="90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сведения о СРО и квалификационном свидетельстве;  </a:t>
            </a:r>
          </a:p>
          <a:p>
            <a:pPr>
              <a:spcAft>
                <a:spcPts val="90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сведения о банковском сопровождении;</a:t>
            </a:r>
          </a:p>
          <a:p>
            <a:pPr>
              <a:spcAft>
                <a:spcPts val="90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сведения о страховании;</a:t>
            </a:r>
          </a:p>
          <a:p>
            <a:pPr marL="450850" indent="-450850">
              <a:spcAft>
                <a:spcPts val="90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описание коллективного участника.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1686" y="3573206"/>
            <a:ext cx="4206245" cy="45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spc="100" dirty="0" smtClean="0"/>
              <a:t>СПЕЦИФИЧЕСКОЕ РАСШИРЕНИЕ:</a:t>
            </a:r>
            <a:endParaRPr lang="ru-RU" b="1" i="1" spc="1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10575</TotalTime>
  <Words>1590</Words>
  <Application>Microsoft Office PowerPoint</Application>
  <PresentationFormat>Широкоэкранный</PresentationFormat>
  <Paragraphs>387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Законопроект о государственном заказе на строительство</dc:title>
  <dc:creator>1</dc:creator>
  <cp:lastModifiedBy>Забелин Антон Викторович</cp:lastModifiedBy>
  <cp:revision>461</cp:revision>
  <dcterms:created xsi:type="dcterms:W3CDTF">2014-10-19T08:39:47Z</dcterms:created>
  <dcterms:modified xsi:type="dcterms:W3CDTF">2014-12-09T06:43:15Z</dcterms:modified>
</cp:coreProperties>
</file>