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handoutMasterIdLst>
    <p:handoutMasterId r:id="rId9"/>
  </p:handoutMasterIdLst>
  <p:sldIdLst>
    <p:sldId id="299" r:id="rId2"/>
    <p:sldId id="300" r:id="rId3"/>
    <p:sldId id="282" r:id="rId4"/>
    <p:sldId id="301" r:id="rId5"/>
    <p:sldId id="305" r:id="rId6"/>
    <p:sldId id="303" r:id="rId7"/>
  </p:sldIdLst>
  <p:sldSz cx="12192000" cy="6858000"/>
  <p:notesSz cx="6799263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D59"/>
    <a:srgbClr val="7CB1DC"/>
    <a:srgbClr val="3366FF"/>
    <a:srgbClr val="006699"/>
    <a:srgbClr val="D08312"/>
    <a:srgbClr val="7988DF"/>
    <a:srgbClr val="008BBC"/>
    <a:srgbClr val="BA8CDC"/>
    <a:srgbClr val="D5B8EA"/>
    <a:srgbClr val="934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477" autoAdjust="0"/>
  </p:normalViewPr>
  <p:slideViewPr>
    <p:cSldViewPr>
      <p:cViewPr varScale="1">
        <p:scale>
          <a:sx n="108" d="100"/>
          <a:sy n="108" d="100"/>
        </p:scale>
        <p:origin x="67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A72-48E7-9213-168A9D41449A}"/>
              </c:ext>
            </c:extLst>
          </c:dPt>
          <c:dLbls>
            <c:dLbl>
              <c:idx val="3"/>
              <c:layout>
                <c:manualLayout>
                  <c:x val="-1.0925534066896713E-2"/>
                  <c:y val="-0.2616144502462689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A72-48E7-9213-168A9D4144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2022- прогноз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60000</c:v>
                </c:pt>
                <c:pt idx="1">
                  <c:v>60000</c:v>
                </c:pt>
                <c:pt idx="2">
                  <c:v>57000</c:v>
                </c:pt>
                <c:pt idx="3">
                  <c:v>50400</c:v>
                </c:pt>
                <c:pt idx="4">
                  <c:v>57000</c:v>
                </c:pt>
                <c:pt idx="5">
                  <c:v>58800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76-4692-A0D4-41F9A428AE5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41377368"/>
        <c:axId val="641377696"/>
      </c:barChart>
      <c:catAx>
        <c:axId val="641377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41377696"/>
        <c:crosses val="autoZero"/>
        <c:auto val="1"/>
        <c:lblAlgn val="ctr"/>
        <c:lblOffset val="100"/>
        <c:noMultiLvlLbl val="0"/>
      </c:catAx>
      <c:valAx>
        <c:axId val="6413776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641377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0.5461</cdr:x>
      <cdr:y>0.37774</cdr:y>
    </cdr:from>
    <cdr:to>
      <cdr:x>0.5992</cdr:x>
      <cdr:y>0.89441</cdr:y>
    </cdr:to>
    <cdr:sp macro="" textlink="">
      <cdr:nvSpPr>
        <cdr:cNvPr id="3" name="Прямоугольник 2">
          <a:extLst xmlns:a="http://schemas.openxmlformats.org/drawingml/2006/main">
            <a:ext uri="{FF2B5EF4-FFF2-40B4-BE49-F238E27FC236}">
              <a16:creationId xmlns:a16="http://schemas.microsoft.com/office/drawing/2014/main" id="{5EE50EA1-25A4-431B-BBBC-CEB7F27C2013}"/>
            </a:ext>
          </a:extLst>
        </cdr:cNvPr>
        <cdr:cNvSpPr/>
      </cdr:nvSpPr>
      <cdr:spPr>
        <a:xfrm xmlns:a="http://schemas.openxmlformats.org/drawingml/2006/main">
          <a:off x="5544616" y="1823519"/>
          <a:ext cx="539131" cy="2494193"/>
        </a:xfrm>
        <a:prstGeom xmlns:a="http://schemas.openxmlformats.org/drawingml/2006/main" prst="rect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1343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1022A-789B-44BE-8ED6-4CDF1A6A0FC6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/>
              <a:t>Отчет генерального директора Ассоциации СРО "ОСКО"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1343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D5332-0EB7-4408-8FBF-C559DC1977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93584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04T17:03:35.289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44 74 8067,'-14'-8'-265,"5"-5"-230,-4 11 237,12-5-140,-6 1-81,7 4 231,7-4 248,1-1 0,7-1 0,-1-7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343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A805D-73E6-48B4-BEF7-E23A6DDD3B3B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7" y="4716662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/>
              <a:t>Отчет генерального директора Ассоциации СРО "ОСКО"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343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98584-ABE8-48A8-818D-DFD1CE39A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66490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Прямоугольник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Прямоугольник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Прямоугольник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Прямоугольник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Прямоугольник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6105923"/>
            <a:ext cx="470180" cy="57800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74"/>
          <a:stretch/>
        </p:blipFill>
        <p:spPr>
          <a:xfrm>
            <a:off x="1559504" y="1610069"/>
            <a:ext cx="3563888" cy="449585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879976" y="283440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75920" y="1700808"/>
            <a:ext cx="608416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ОБЩЕЕ СОБРАНИЕ</a:t>
            </a:r>
            <a:r>
              <a:rPr lang="ru-RU" sz="39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            </a:t>
            </a:r>
          </a:p>
          <a:p>
            <a:pPr algn="ctr"/>
            <a:endParaRPr lang="ru-RU" sz="39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ЧЛЕНОВ АССОЦИАЦИИ САМОРЕГУЛИРУЕМОЙ ОРГАНИЗАЦИИ, ОСНОВАННОЙ НА ЧЛЕНСТВЕ ЛИЦ, ОСУЩЕСТВЛЯЮЩИХ СТРОИТЕЛЬСТВО  «ОБЪЕДИНЕНИЕ СТРОИТЕЛЕЙ 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КИРОВСКОЙ ОБЛАСТИ»</a:t>
            </a:r>
          </a:p>
          <a:p>
            <a:pPr algn="ctr"/>
            <a:r>
              <a:rPr lang="ru-RU" sz="39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ru-RU" sz="3900" dirty="0"/>
          </a:p>
        </p:txBody>
      </p:sp>
      <p:sp>
        <p:nvSpPr>
          <p:cNvPr id="10" name="TextBox 9"/>
          <p:cNvSpPr txBox="1"/>
          <p:nvPr/>
        </p:nvSpPr>
        <p:spPr>
          <a:xfrm>
            <a:off x="4404314" y="5699843"/>
            <a:ext cx="2664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   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06 апреля 2022 г.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город Киров</a:t>
            </a:r>
          </a:p>
        </p:txBody>
      </p:sp>
    </p:spTree>
    <p:extLst>
      <p:ext uri="{BB962C8B-B14F-4D97-AF65-F5344CB8AC3E}">
        <p14:creationId xmlns:p14="http://schemas.microsoft.com/office/powerpoint/2010/main" val="515021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00116F9-AB77-482F-84EF-621D527183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EA386BD-C589-4D8C-981B-D6C44F6FD24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74"/>
          <a:stretch/>
        </p:blipFill>
        <p:spPr>
          <a:xfrm>
            <a:off x="1559504" y="1610069"/>
            <a:ext cx="3563888" cy="449585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A4F7A12-EC25-43CE-8827-0A2C98BAE481}"/>
              </a:ext>
            </a:extLst>
          </p:cNvPr>
          <p:cNvSpPr txBox="1"/>
          <p:nvPr/>
        </p:nvSpPr>
        <p:spPr>
          <a:xfrm>
            <a:off x="5593915" y="2721114"/>
            <a:ext cx="608416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Проект сметы </a:t>
            </a:r>
          </a:p>
          <a:p>
            <a:pPr algn="ctr"/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 2022 год.</a:t>
            </a:r>
          </a:p>
          <a:p>
            <a:pPr algn="ctr"/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ru-RU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5F28CD-218D-42D5-8E8F-5274A81EB255}"/>
              </a:ext>
            </a:extLst>
          </p:cNvPr>
          <p:cNvSpPr txBox="1"/>
          <p:nvPr/>
        </p:nvSpPr>
        <p:spPr>
          <a:xfrm>
            <a:off x="4813678" y="6021289"/>
            <a:ext cx="590364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Докладывает Генеральный директор Ассоциации СРО «ОСКО» </a:t>
            </a:r>
          </a:p>
          <a:p>
            <a:r>
              <a:rPr lang="ru-RU" b="1" dirty="0"/>
              <a:t>Гребенкин Владимир Петрович</a:t>
            </a:r>
          </a:p>
        </p:txBody>
      </p:sp>
    </p:spTree>
    <p:extLst>
      <p:ext uri="{BB962C8B-B14F-4D97-AF65-F5344CB8AC3E}">
        <p14:creationId xmlns:p14="http://schemas.microsoft.com/office/powerpoint/2010/main" val="2407449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731F4C07-6B38-4E44-8B7E-B2F7B8BE8B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404508"/>
              </p:ext>
            </p:extLst>
          </p:nvPr>
        </p:nvGraphicFramePr>
        <p:xfrm>
          <a:off x="1524000" y="138119"/>
          <a:ext cx="9900593" cy="6171201"/>
        </p:xfrm>
        <a:graphic>
          <a:graphicData uri="http://schemas.openxmlformats.org/drawingml/2006/table">
            <a:tbl>
              <a:tblPr>
                <a:tableStyleId>{7E9639D4-E3E2-4D34-9284-5A2195B3D0D7}</a:tableStyleId>
              </a:tblPr>
              <a:tblGrid>
                <a:gridCol w="324610">
                  <a:extLst>
                    <a:ext uri="{9D8B030D-6E8A-4147-A177-3AD203B41FA5}">
                      <a16:colId xmlns:a16="http://schemas.microsoft.com/office/drawing/2014/main" val="2569003615"/>
                    </a:ext>
                  </a:extLst>
                </a:gridCol>
                <a:gridCol w="4212810">
                  <a:extLst>
                    <a:ext uri="{9D8B030D-6E8A-4147-A177-3AD203B41FA5}">
                      <a16:colId xmlns:a16="http://schemas.microsoft.com/office/drawing/2014/main" val="2576717327"/>
                    </a:ext>
                  </a:extLst>
                </a:gridCol>
                <a:gridCol w="1252174">
                  <a:extLst>
                    <a:ext uri="{9D8B030D-6E8A-4147-A177-3AD203B41FA5}">
                      <a16:colId xmlns:a16="http://schemas.microsoft.com/office/drawing/2014/main" val="2285670283"/>
                    </a:ext>
                  </a:extLst>
                </a:gridCol>
                <a:gridCol w="1809208">
                  <a:extLst>
                    <a:ext uri="{9D8B030D-6E8A-4147-A177-3AD203B41FA5}">
                      <a16:colId xmlns:a16="http://schemas.microsoft.com/office/drawing/2014/main" val="1748995076"/>
                    </a:ext>
                  </a:extLst>
                </a:gridCol>
                <a:gridCol w="1123274">
                  <a:extLst>
                    <a:ext uri="{9D8B030D-6E8A-4147-A177-3AD203B41FA5}">
                      <a16:colId xmlns:a16="http://schemas.microsoft.com/office/drawing/2014/main" val="90182010"/>
                    </a:ext>
                  </a:extLst>
                </a:gridCol>
                <a:gridCol w="1178517">
                  <a:extLst>
                    <a:ext uri="{9D8B030D-6E8A-4147-A177-3AD203B41FA5}">
                      <a16:colId xmlns:a16="http://schemas.microsoft.com/office/drawing/2014/main" val="3387305863"/>
                    </a:ext>
                  </a:extLst>
                </a:gridCol>
              </a:tblGrid>
              <a:tr h="135722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2800" b="1" u="none" strike="noStrike" dirty="0">
                          <a:effectLst/>
                        </a:rPr>
                        <a:t>Информация о размерах взносов в Ассоциацию СРО «ОСКО» и в СРО из соседних регионов в 2021 году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215463"/>
                  </a:ext>
                </a:extLst>
              </a:tr>
              <a:tr h="848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СРО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Бюджет СРО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тыс.руб</a:t>
                      </a:r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Членский взнос, 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тыс.руб</a:t>
                      </a:r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Целевой взнос, </a:t>
                      </a:r>
                      <a:r>
                        <a:rPr kumimoji="0" lang="ru-RU" sz="16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тыс.руб</a:t>
                      </a:r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Число членов СРО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8706283"/>
                  </a:ext>
                </a:extLst>
              </a:tr>
              <a:tr h="5115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Ассоциация СРО «ОСКО»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22 057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381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585482"/>
                  </a:ext>
                </a:extLst>
              </a:tr>
              <a:tr h="5937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АСРО «Строитель» г. Ижевск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34 110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623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4653523"/>
                  </a:ext>
                </a:extLst>
              </a:tr>
              <a:tr h="36785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АСРО «</a:t>
                      </a:r>
                      <a:r>
                        <a:rPr kumimoji="0" lang="ru-RU" sz="16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Стройгарант</a:t>
                      </a:r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г. Пермь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31 082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КФ ВВ 60-600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6,8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415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2176785"/>
                  </a:ext>
                </a:extLst>
              </a:tr>
              <a:tr h="3744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КФ ОДО 3-660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6451130"/>
                  </a:ext>
                </a:extLst>
              </a:tr>
              <a:tr h="63025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СРО  Союз «Строители Приволжья» г. Нижний Новгород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47 688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539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632243"/>
                  </a:ext>
                </a:extLst>
              </a:tr>
              <a:tr h="36785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АСРО «Гильдия Пермских Строителей» г. Пермь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48 518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КФ ВВ 60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615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0117995"/>
                  </a:ext>
                </a:extLst>
              </a:tr>
              <a:tr h="3678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КФ ОДО 7-25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49953"/>
                  </a:ext>
                </a:extLst>
              </a:tr>
              <a:tr h="36785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АСРО «Ивановское объединение строителей»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30 760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КФ ВВ 50-90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382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511313"/>
                  </a:ext>
                </a:extLst>
              </a:tr>
              <a:tr h="3836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КФ ОДО 20-60</a:t>
                      </a:r>
                    </a:p>
                  </a:txBody>
                  <a:tcPr marL="7485" marR="7485" marT="74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530904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BFF8C52-7D8E-48A7-8D0E-51058C04AD8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784632" y="6447435"/>
            <a:ext cx="231880" cy="33365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C5F3026-2110-4A5D-B070-4C7108E5F7CA}"/>
              </a:ext>
            </a:extLst>
          </p:cNvPr>
          <p:cNvSpPr txBox="1"/>
          <p:nvPr/>
        </p:nvSpPr>
        <p:spPr>
          <a:xfrm>
            <a:off x="5835233" y="6503641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1</a:t>
            </a:r>
          </a:p>
        </p:txBody>
      </p:sp>
    </p:spTree>
    <p:extLst>
      <p:ext uri="{BB962C8B-B14F-4D97-AF65-F5344CB8AC3E}">
        <p14:creationId xmlns:p14="http://schemas.microsoft.com/office/powerpoint/2010/main" val="2799603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5B3BB406-E90F-47AA-BFF7-795E427B85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4712908"/>
              </p:ext>
            </p:extLst>
          </p:nvPr>
        </p:nvGraphicFramePr>
        <p:xfrm>
          <a:off x="1199456" y="1317449"/>
          <a:ext cx="10153128" cy="4827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22573C0-99AF-41E1-9C79-A056B22A3C13}"/>
              </a:ext>
            </a:extLst>
          </p:cNvPr>
          <p:cNvSpPr txBox="1"/>
          <p:nvPr/>
        </p:nvSpPr>
        <p:spPr>
          <a:xfrm>
            <a:off x="2063552" y="260648"/>
            <a:ext cx="81369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3200" b="1" dirty="0"/>
              <a:t>Членский взнос в Ассоциации СРО «ОСКО» (руб.)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F9A75A6-E510-4029-822F-05D82106E08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712624" y="6456313"/>
            <a:ext cx="231880" cy="33365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1C22119-8E81-423B-94CA-E28C74EA1060}"/>
              </a:ext>
            </a:extLst>
          </p:cNvPr>
          <p:cNvSpPr txBox="1"/>
          <p:nvPr/>
        </p:nvSpPr>
        <p:spPr>
          <a:xfrm>
            <a:off x="5835233" y="6503641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2</a:t>
            </a:r>
          </a:p>
        </p:txBody>
      </p:sp>
    </p:spTree>
    <p:extLst>
      <p:ext uri="{BB962C8B-B14F-4D97-AF65-F5344CB8AC3E}">
        <p14:creationId xmlns:p14="http://schemas.microsoft.com/office/powerpoint/2010/main" val="342263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FE3A0D-C537-D042-BCE5-C6A37A7DC250}"/>
              </a:ext>
            </a:extLst>
          </p:cNvPr>
          <p:cNvSpPr txBox="1"/>
          <p:nvPr/>
        </p:nvSpPr>
        <p:spPr>
          <a:xfrm>
            <a:off x="1847528" y="27363"/>
            <a:ext cx="73034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Проект сметы на 2022г</a:t>
            </a:r>
            <a:endParaRPr lang="en-US" sz="3600" b="1" dirty="0"/>
          </a:p>
          <a:p>
            <a:pPr algn="ctr"/>
            <a:r>
              <a:rPr lang="ru-RU" sz="3600" b="1" dirty="0"/>
              <a:t>Доходная часть</a:t>
            </a: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6B4AE7A5-43BA-6E4F-89BD-28B2EFFD50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067408"/>
              </p:ext>
            </p:extLst>
          </p:nvPr>
        </p:nvGraphicFramePr>
        <p:xfrm>
          <a:off x="1243843" y="1371920"/>
          <a:ext cx="9073008" cy="5011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6612">
                  <a:extLst>
                    <a:ext uri="{9D8B030D-6E8A-4147-A177-3AD203B41FA5}">
                      <a16:colId xmlns:a16="http://schemas.microsoft.com/office/drawing/2014/main" val="2476636969"/>
                    </a:ext>
                  </a:extLst>
                </a:gridCol>
                <a:gridCol w="2626396">
                  <a:extLst>
                    <a:ext uri="{9D8B030D-6E8A-4147-A177-3AD203B41FA5}">
                      <a16:colId xmlns:a16="http://schemas.microsoft.com/office/drawing/2014/main" val="3191117712"/>
                    </a:ext>
                  </a:extLst>
                </a:gridCol>
              </a:tblGrid>
              <a:tr h="516179">
                <a:tc>
                  <a:txBody>
                    <a:bodyPr/>
                    <a:lstStyle/>
                    <a:p>
                      <a:r>
                        <a:rPr lang="ru-RU" sz="3200" b="1" dirty="0"/>
                        <a:t>Наименование показателя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err="1"/>
                        <a:t>Тыс.руб</a:t>
                      </a:r>
                      <a:endParaRPr lang="ru-RU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576044"/>
                  </a:ext>
                </a:extLst>
              </a:tr>
              <a:tr h="5455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/>
                        <a:t>Вступительные взносы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220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260304"/>
                  </a:ext>
                </a:extLst>
              </a:tr>
              <a:tr h="596377">
                <a:tc>
                  <a:txBody>
                    <a:bodyPr/>
                    <a:lstStyle/>
                    <a:p>
                      <a:r>
                        <a:rPr lang="ru-RU" sz="2400" b="1" dirty="0"/>
                        <a:t>Членские взносы текущего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20 601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7027155"/>
                  </a:ext>
                </a:extLst>
              </a:tr>
              <a:tr h="584058">
                <a:tc>
                  <a:txBody>
                    <a:bodyPr/>
                    <a:lstStyle/>
                    <a:p>
                      <a:r>
                        <a:rPr lang="ru-RU" sz="2400" b="1" dirty="0"/>
                        <a:t>Погашение задолженности за 2021г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273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993712"/>
                  </a:ext>
                </a:extLst>
              </a:tr>
              <a:tr h="899948">
                <a:tc>
                  <a:txBody>
                    <a:bodyPr/>
                    <a:lstStyle/>
                    <a:p>
                      <a:r>
                        <a:rPr lang="ru-RU" sz="2400" b="1" dirty="0"/>
                        <a:t>Погашение задолженностей исключённых членов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165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383711"/>
                  </a:ext>
                </a:extLst>
              </a:tr>
              <a:tr h="553435">
                <a:tc>
                  <a:txBody>
                    <a:bodyPr/>
                    <a:lstStyle/>
                    <a:p>
                      <a:r>
                        <a:rPr lang="ru-RU" sz="2400" b="1" dirty="0"/>
                        <a:t>Доходы от размещения свободного остатка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54910"/>
                  </a:ext>
                </a:extLst>
              </a:tr>
              <a:tr h="553435">
                <a:tc>
                  <a:txBody>
                    <a:bodyPr/>
                    <a:lstStyle/>
                    <a:p>
                      <a:r>
                        <a:rPr lang="ru-RU" sz="2400" b="1" dirty="0"/>
                        <a:t>Остаток средств прошлого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3 226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735403"/>
                  </a:ext>
                </a:extLst>
              </a:tr>
              <a:tr h="699961"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Всего доходов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24 785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09410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9BBF661-E9AE-48C6-A10A-D2E5A5906909}"/>
              </a:ext>
            </a:extLst>
          </p:cNvPr>
          <p:cNvSpPr txBox="1"/>
          <p:nvPr/>
        </p:nvSpPr>
        <p:spPr>
          <a:xfrm>
            <a:off x="5447928" y="6522860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3</a:t>
            </a:r>
          </a:p>
        </p:txBody>
      </p:sp>
    </p:spTree>
    <p:extLst>
      <p:ext uri="{BB962C8B-B14F-4D97-AF65-F5344CB8AC3E}">
        <p14:creationId xmlns:p14="http://schemas.microsoft.com/office/powerpoint/2010/main" val="1627376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7B862A-1FDA-CC48-839F-18880E47074D}"/>
              </a:ext>
            </a:extLst>
          </p:cNvPr>
          <p:cNvSpPr txBox="1"/>
          <p:nvPr/>
        </p:nvSpPr>
        <p:spPr>
          <a:xfrm>
            <a:off x="2495600" y="32397"/>
            <a:ext cx="64367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Проект сметы на 2022г</a:t>
            </a:r>
          </a:p>
          <a:p>
            <a:pPr algn="ctr"/>
            <a:r>
              <a:rPr lang="ru-RU" sz="3600" b="1" dirty="0"/>
              <a:t>Расходная часть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Рукописный ввод 6">
                <a:extLst>
                  <a:ext uri="{FF2B5EF4-FFF2-40B4-BE49-F238E27FC236}">
                    <a16:creationId xmlns:a16="http://schemas.microsoft.com/office/drawing/2014/main" id="{3442C167-5A3E-CE48-9535-A9729558605F}"/>
                  </a:ext>
                </a:extLst>
              </p14:cNvPr>
              <p14:cNvContentPartPr/>
              <p14:nvPr/>
            </p14:nvContentPartPr>
            <p14:xfrm>
              <a:off x="7170133" y="2238270"/>
              <a:ext cx="16200" cy="26640"/>
            </p14:xfrm>
          </p:contentPart>
        </mc:Choice>
        <mc:Fallback xmlns="">
          <p:pic>
            <p:nvPicPr>
              <p:cNvPr id="7" name="Рукописный ввод 6">
                <a:extLst>
                  <a:ext uri="{FF2B5EF4-FFF2-40B4-BE49-F238E27FC236}">
                    <a16:creationId xmlns:a16="http://schemas.microsoft.com/office/drawing/2014/main" id="{3442C167-5A3E-CE48-9535-A9729558605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54653" y="2222790"/>
                <a:ext cx="46800" cy="5724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1" name="Таблица 11">
            <a:extLst>
              <a:ext uri="{FF2B5EF4-FFF2-40B4-BE49-F238E27FC236}">
                <a16:creationId xmlns:a16="http://schemas.microsoft.com/office/drawing/2014/main" id="{0E34176E-05C3-2C40-BA35-01C8208E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763533"/>
              </p:ext>
            </p:extLst>
          </p:nvPr>
        </p:nvGraphicFramePr>
        <p:xfrm>
          <a:off x="1343472" y="1340768"/>
          <a:ext cx="9212468" cy="5009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6164">
                  <a:extLst>
                    <a:ext uri="{9D8B030D-6E8A-4147-A177-3AD203B41FA5}">
                      <a16:colId xmlns:a16="http://schemas.microsoft.com/office/drawing/2014/main" val="2403239819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379885556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ru-RU" sz="3200" b="1" dirty="0"/>
                        <a:t>Наименование показателя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err="1"/>
                        <a:t>Тыс.руб</a:t>
                      </a:r>
                      <a:endParaRPr lang="ru-RU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157233"/>
                  </a:ext>
                </a:extLst>
              </a:tr>
              <a:tr h="415887">
                <a:tc>
                  <a:txBody>
                    <a:bodyPr/>
                    <a:lstStyle/>
                    <a:p>
                      <a:r>
                        <a:rPr lang="ru-RU" sz="2400" b="1" dirty="0"/>
                        <a:t>Фонд оплаты труда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12 371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04319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ru-RU" sz="2400" b="1" dirty="0"/>
                        <a:t>Страховые взносы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3 668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34807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ru-RU" sz="2400" b="1" dirty="0"/>
                        <a:t>АХР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1 993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97403"/>
                  </a:ext>
                </a:extLst>
              </a:tr>
              <a:tr h="282312">
                <a:tc>
                  <a:txBody>
                    <a:bodyPr/>
                    <a:lstStyle/>
                    <a:p>
                      <a:r>
                        <a:rPr lang="ru-RU" sz="2400" b="1" dirty="0"/>
                        <a:t>Членские взносы в </a:t>
                      </a:r>
                      <a:r>
                        <a:rPr lang="ru-RU" sz="2400" b="1" dirty="0" err="1"/>
                        <a:t>НОСТРОЙ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2 618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922886"/>
                  </a:ext>
                </a:extLst>
              </a:tr>
              <a:tr h="348600">
                <a:tc>
                  <a:txBody>
                    <a:bodyPr/>
                    <a:lstStyle/>
                    <a:p>
                      <a:r>
                        <a:rPr lang="ru-RU" sz="2400" b="1" dirty="0"/>
                        <a:t>Членские взносы в ССКО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1 143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492017"/>
                  </a:ext>
                </a:extLst>
              </a:tr>
              <a:tr h="414888">
                <a:tc>
                  <a:txBody>
                    <a:bodyPr/>
                    <a:lstStyle/>
                    <a:p>
                      <a:r>
                        <a:rPr lang="ru-RU" sz="2400" b="1" dirty="0"/>
                        <a:t>Налоги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1256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622179"/>
                  </a:ext>
                </a:extLst>
              </a:tr>
              <a:tr h="414888">
                <a:tc>
                  <a:txBody>
                    <a:bodyPr/>
                    <a:lstStyle/>
                    <a:p>
                      <a:r>
                        <a:rPr lang="ru-RU" sz="2400" b="1" dirty="0"/>
                        <a:t>Страховая премия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735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24698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ru-RU" sz="2400" b="1" dirty="0"/>
                        <a:t>Прочие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1 001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232582"/>
                  </a:ext>
                </a:extLst>
              </a:tr>
              <a:tr h="773088"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Всего расходов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24 785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66302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5DA0D33-A84E-4ACA-B562-2FB7498ACA11}"/>
              </a:ext>
            </a:extLst>
          </p:cNvPr>
          <p:cNvSpPr txBox="1"/>
          <p:nvPr/>
        </p:nvSpPr>
        <p:spPr>
          <a:xfrm>
            <a:off x="5445650" y="6531738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4</a:t>
            </a:r>
          </a:p>
        </p:txBody>
      </p:sp>
    </p:spTree>
    <p:extLst>
      <p:ext uri="{BB962C8B-B14F-4D97-AF65-F5344CB8AC3E}">
        <p14:creationId xmlns:p14="http://schemas.microsoft.com/office/powerpoint/2010/main" val="6841761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2270</TotalTime>
  <Words>303</Words>
  <Application>Microsoft Office PowerPoint</Application>
  <PresentationFormat>Широкоэкранный</PresentationFormat>
  <Paragraphs>107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Начальная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Uzer</dc:creator>
  <cp:lastModifiedBy>Анастасия Ложкина</cp:lastModifiedBy>
  <cp:revision>150</cp:revision>
  <cp:lastPrinted>2022-03-29T06:18:04Z</cp:lastPrinted>
  <dcterms:created xsi:type="dcterms:W3CDTF">2022-02-01T10:25:50Z</dcterms:created>
  <dcterms:modified xsi:type="dcterms:W3CDTF">2022-04-07T06:25:27Z</dcterms:modified>
</cp:coreProperties>
</file>