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handoutMasterIdLst>
    <p:handoutMasterId r:id="rId10"/>
  </p:handoutMasterIdLst>
  <p:sldIdLst>
    <p:sldId id="299" r:id="rId2"/>
    <p:sldId id="300" r:id="rId3"/>
    <p:sldId id="305" r:id="rId4"/>
    <p:sldId id="306" r:id="rId5"/>
    <p:sldId id="307" r:id="rId6"/>
    <p:sldId id="309" r:id="rId7"/>
    <p:sldId id="308" r:id="rId8"/>
  </p:sldIdLst>
  <p:sldSz cx="12192000" cy="6858000"/>
  <p:notesSz cx="6797675" cy="9931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BCF2"/>
    <a:srgbClr val="339D59"/>
    <a:srgbClr val="F28E8E"/>
    <a:srgbClr val="ED5D5D"/>
    <a:srgbClr val="5CBA46"/>
    <a:srgbClr val="60EEDD"/>
    <a:srgbClr val="3366FF"/>
    <a:srgbClr val="F45ACF"/>
    <a:srgbClr val="7CB1DC"/>
    <a:srgbClr val="BA8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477" autoAdjust="0"/>
  </p:normalViewPr>
  <p:slideViewPr>
    <p:cSldViewPr>
      <p:cViewPr varScale="1">
        <p:scale>
          <a:sx n="108" d="100"/>
          <a:sy n="108" d="100"/>
        </p:scale>
        <p:origin x="67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312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1022A-789B-44BE-8ED6-4CDF1A6A0FC6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3107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Отчет генерального директора Ассоциации СРО "ОСКО"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33107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D5332-0EB7-4408-8FBF-C559DC1977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93584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A805D-73E6-48B4-BEF7-E23A6DDD3B3B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7416"/>
            <a:ext cx="543814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Отчет генерального директора Ассоциации СРО "ОСКО"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3107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98584-ABE8-48A8-818D-DFD1CE39A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66490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Прямоугольник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Прямоугольник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Прямоугольник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Прямоугольник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105923"/>
            <a:ext cx="470180" cy="5780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689" y="0"/>
            <a:ext cx="12192000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4"/>
          <a:stretch/>
        </p:blipFill>
        <p:spPr>
          <a:xfrm>
            <a:off x="1559504" y="1610069"/>
            <a:ext cx="3563888" cy="449585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79976" y="283440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75920" y="2204864"/>
            <a:ext cx="6084168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ОБЩЕЕ СОБРАНИЕ</a:t>
            </a:r>
            <a:r>
              <a:rPr lang="ru-RU" sz="39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</a:t>
            </a:r>
            <a:endParaRPr lang="en-US" sz="39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en-US" sz="39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ЧЛЕНОВ АССОЦИАЦИИ САМОРЕГУЛИРУЕМОЙ ОРГАНИЗАЦИИ, ОСНОВАННОЙ НА ЧЛЕНСТВЕ ЛИЦ, ОСУЩЕСТВЛЯЮЩИХ СТРОИТЕЛЬСТВО  «ОБЪЕДИНЕНИЕ СТРОИТЕЛЕЙ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КИРОВСКОЙ ОБЛАСТИ»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404314" y="5699843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 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 апреля 2022 г.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город Киров</a:t>
            </a:r>
          </a:p>
        </p:txBody>
      </p:sp>
    </p:spTree>
    <p:extLst>
      <p:ext uri="{BB962C8B-B14F-4D97-AF65-F5344CB8AC3E}">
        <p14:creationId xmlns:p14="http://schemas.microsoft.com/office/powerpoint/2010/main" val="515021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00116F9-AB77-482F-84EF-621D52718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EA386BD-C589-4D8C-981B-D6C44F6FD24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4"/>
          <a:stretch/>
        </p:blipFill>
        <p:spPr>
          <a:xfrm>
            <a:off x="1559504" y="1610069"/>
            <a:ext cx="3563888" cy="44958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4F7A12-EC25-43CE-8827-0A2C98BAE481}"/>
              </a:ext>
            </a:extLst>
          </p:cNvPr>
          <p:cNvSpPr txBox="1"/>
          <p:nvPr/>
        </p:nvSpPr>
        <p:spPr>
          <a:xfrm>
            <a:off x="5519936" y="2780928"/>
            <a:ext cx="608416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Вопрос № 13 </a:t>
            </a:r>
          </a:p>
          <a:p>
            <a:pPr algn="ctr"/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повестки дня</a:t>
            </a:r>
          </a:p>
          <a:p>
            <a:pPr algn="ctr"/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5F28CD-218D-42D5-8E8F-5274A81EB255}"/>
              </a:ext>
            </a:extLst>
          </p:cNvPr>
          <p:cNvSpPr txBox="1"/>
          <p:nvPr/>
        </p:nvSpPr>
        <p:spPr>
          <a:xfrm>
            <a:off x="4813678" y="6021289"/>
            <a:ext cx="590364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Докладывает Генеральный директор Ассоциации СРО «ОСКО» </a:t>
            </a:r>
          </a:p>
          <a:p>
            <a:r>
              <a:rPr lang="ru-RU" b="1" dirty="0"/>
              <a:t>Гребенкин Владимир Петрович</a:t>
            </a:r>
          </a:p>
        </p:txBody>
      </p:sp>
    </p:spTree>
    <p:extLst>
      <p:ext uri="{BB962C8B-B14F-4D97-AF65-F5344CB8AC3E}">
        <p14:creationId xmlns:p14="http://schemas.microsoft.com/office/powerpoint/2010/main" val="2407449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>
            <a:extLst>
              <a:ext uri="{FF2B5EF4-FFF2-40B4-BE49-F238E27FC236}">
                <a16:creationId xmlns:a16="http://schemas.microsoft.com/office/drawing/2014/main" id="{2995F871-FC8F-4B85-A9AB-6ABDC3B17C4C}"/>
              </a:ext>
            </a:extLst>
          </p:cNvPr>
          <p:cNvSpPr/>
          <p:nvPr/>
        </p:nvSpPr>
        <p:spPr>
          <a:xfrm>
            <a:off x="1847528" y="273533"/>
            <a:ext cx="8280920" cy="136815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Выдача займов в 2020-2021 годах 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C3A1B2C2-2EEF-4A7A-BFFD-904D477DC98D}"/>
              </a:ext>
            </a:extLst>
          </p:cNvPr>
          <p:cNvSpPr/>
          <p:nvPr/>
        </p:nvSpPr>
        <p:spPr>
          <a:xfrm>
            <a:off x="2876350" y="2076867"/>
            <a:ext cx="3507683" cy="9356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Всего СРО в России</a:t>
            </a:r>
          </a:p>
          <a:p>
            <a:pPr algn="ctr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Из них: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E0CFFB5B-CE31-4D16-A039-130869A16E6B}"/>
              </a:ext>
            </a:extLst>
          </p:cNvPr>
          <p:cNvSpPr/>
          <p:nvPr/>
        </p:nvSpPr>
        <p:spPr>
          <a:xfrm>
            <a:off x="2855640" y="3145465"/>
            <a:ext cx="3528392" cy="9356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Приняли решение о выдаче и выдавали займы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1712159-9FE5-4129-BA0C-D12682F3F556}"/>
              </a:ext>
            </a:extLst>
          </p:cNvPr>
          <p:cNvSpPr/>
          <p:nvPr/>
        </p:nvSpPr>
        <p:spPr>
          <a:xfrm>
            <a:off x="2855640" y="4217088"/>
            <a:ext cx="3528392" cy="87962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Приняли решение о выдаче займов, но ни одного не выдали</a:t>
            </a:r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35D346E7-E6FD-487E-827B-A9928604790C}"/>
              </a:ext>
            </a:extLst>
          </p:cNvPr>
          <p:cNvSpPr/>
          <p:nvPr/>
        </p:nvSpPr>
        <p:spPr>
          <a:xfrm>
            <a:off x="6799311" y="2248874"/>
            <a:ext cx="576066" cy="50405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59954083-A0CD-49EE-95D1-9E51E9EC45A4}"/>
              </a:ext>
            </a:extLst>
          </p:cNvPr>
          <p:cNvSpPr/>
          <p:nvPr/>
        </p:nvSpPr>
        <p:spPr>
          <a:xfrm>
            <a:off x="6799311" y="3361245"/>
            <a:ext cx="576066" cy="50405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87A3E6C4-3D57-4541-A2CC-A0E6E09ACEFB}"/>
              </a:ext>
            </a:extLst>
          </p:cNvPr>
          <p:cNvSpPr/>
          <p:nvPr/>
        </p:nvSpPr>
        <p:spPr>
          <a:xfrm>
            <a:off x="6799311" y="4428301"/>
            <a:ext cx="576066" cy="50405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C8ECC48B-E0C2-4D3E-8560-63B89DF9FA06}"/>
              </a:ext>
            </a:extLst>
          </p:cNvPr>
          <p:cNvSpPr/>
          <p:nvPr/>
        </p:nvSpPr>
        <p:spPr>
          <a:xfrm>
            <a:off x="7968208" y="2076867"/>
            <a:ext cx="1008112" cy="9356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224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7610FDA1-D386-47E4-B6BD-9878CCF85997}"/>
              </a:ext>
            </a:extLst>
          </p:cNvPr>
          <p:cNvSpPr/>
          <p:nvPr/>
        </p:nvSpPr>
        <p:spPr>
          <a:xfrm>
            <a:off x="7968208" y="3146813"/>
            <a:ext cx="1008112" cy="9356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51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1BEFF178-49CA-492F-B349-B1AD26106838}"/>
              </a:ext>
            </a:extLst>
          </p:cNvPr>
          <p:cNvSpPr/>
          <p:nvPr/>
        </p:nvSpPr>
        <p:spPr>
          <a:xfrm>
            <a:off x="7968208" y="4161098"/>
            <a:ext cx="1008112" cy="9356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151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8744132-F39E-410F-9D87-7431CDFA3BD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640616" y="6399346"/>
            <a:ext cx="231880" cy="3336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EFD878F-22BD-46A6-B19E-B3DC6AB0DFCC}"/>
              </a:ext>
            </a:extLst>
          </p:cNvPr>
          <p:cNvSpPr txBox="1"/>
          <p:nvPr/>
        </p:nvSpPr>
        <p:spPr>
          <a:xfrm>
            <a:off x="5807968" y="645160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>
                    <a:lumMod val="50000"/>
                  </a:schemeClr>
                </a:solidFill>
              </a:rPr>
              <a:t>Слайд 1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A2AA5F7-338B-4C32-B06C-74AD38A031C6}"/>
              </a:ext>
            </a:extLst>
          </p:cNvPr>
          <p:cNvSpPr/>
          <p:nvPr/>
        </p:nvSpPr>
        <p:spPr>
          <a:xfrm>
            <a:off x="2855640" y="5232721"/>
            <a:ext cx="3528392" cy="87962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Приняли решения не выдавать займы</a:t>
            </a:r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DE41A34A-025D-46A6-8758-60763386F75E}"/>
              </a:ext>
            </a:extLst>
          </p:cNvPr>
          <p:cNvSpPr/>
          <p:nvPr/>
        </p:nvSpPr>
        <p:spPr>
          <a:xfrm>
            <a:off x="6799311" y="5443934"/>
            <a:ext cx="576066" cy="50405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29D50946-0341-426A-97F7-E3247126BCAE}"/>
              </a:ext>
            </a:extLst>
          </p:cNvPr>
          <p:cNvSpPr/>
          <p:nvPr/>
        </p:nvSpPr>
        <p:spPr>
          <a:xfrm>
            <a:off x="7968208" y="5176731"/>
            <a:ext cx="1008112" cy="9356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186566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03D0D7-0F15-4687-8D4B-FAD07B81F8EB}"/>
              </a:ext>
            </a:extLst>
          </p:cNvPr>
          <p:cNvSpPr txBox="1"/>
          <p:nvPr/>
        </p:nvSpPr>
        <p:spPr>
          <a:xfrm>
            <a:off x="5807968" y="645160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>
                    <a:lumMod val="50000"/>
                  </a:schemeClr>
                </a:solidFill>
              </a:rPr>
              <a:t>Слайд 2</a:t>
            </a:r>
          </a:p>
        </p:txBody>
      </p:sp>
      <p:sp>
        <p:nvSpPr>
          <p:cNvPr id="4" name="Скругленный прямоугольник 1">
            <a:extLst>
              <a:ext uri="{FF2B5EF4-FFF2-40B4-BE49-F238E27FC236}">
                <a16:creationId xmlns:a16="http://schemas.microsoft.com/office/drawing/2014/main" id="{9C359F87-7B32-4C14-AAC8-F5912AE8056E}"/>
              </a:ext>
            </a:extLst>
          </p:cNvPr>
          <p:cNvSpPr/>
          <p:nvPr/>
        </p:nvSpPr>
        <p:spPr>
          <a:xfrm>
            <a:off x="2387588" y="329754"/>
            <a:ext cx="8172908" cy="115212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Выдача займов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BA15425E-CBFE-4D4F-AAF9-2EF3E08F325E}"/>
              </a:ext>
            </a:extLst>
          </p:cNvPr>
          <p:cNvSpPr/>
          <p:nvPr/>
        </p:nvSpPr>
        <p:spPr>
          <a:xfrm>
            <a:off x="2444300" y="2420888"/>
            <a:ext cx="3651700" cy="10796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Принимают участие в принятии решения все члены СРО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DF5F6F7-353A-4A34-B841-DB696E1B6842}"/>
              </a:ext>
            </a:extLst>
          </p:cNvPr>
          <p:cNvSpPr/>
          <p:nvPr/>
        </p:nvSpPr>
        <p:spPr>
          <a:xfrm>
            <a:off x="2444301" y="3856158"/>
            <a:ext cx="3635904" cy="10796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Обязаны восполнять КФ ОДО</a:t>
            </a:r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2289F136-B8D6-4BD5-A39B-B59DB0DDBDCC}"/>
              </a:ext>
            </a:extLst>
          </p:cNvPr>
          <p:cNvSpPr/>
          <p:nvPr/>
        </p:nvSpPr>
        <p:spPr>
          <a:xfrm>
            <a:off x="6511280" y="2632609"/>
            <a:ext cx="576066" cy="504056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4947EA2E-81C8-444B-8A53-683F4D122948}"/>
              </a:ext>
            </a:extLst>
          </p:cNvPr>
          <p:cNvSpPr/>
          <p:nvPr/>
        </p:nvSpPr>
        <p:spPr>
          <a:xfrm>
            <a:off x="6511279" y="4215954"/>
            <a:ext cx="576066" cy="504056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ADA87848-39AA-45D9-93E4-7CEA83828E08}"/>
              </a:ext>
            </a:extLst>
          </p:cNvPr>
          <p:cNvSpPr/>
          <p:nvPr/>
        </p:nvSpPr>
        <p:spPr>
          <a:xfrm>
            <a:off x="7712736" y="2460602"/>
            <a:ext cx="1263584" cy="93561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379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63808872-BF41-4FFE-8DD1-7326B67C217A}"/>
              </a:ext>
            </a:extLst>
          </p:cNvPr>
          <p:cNvSpPr/>
          <p:nvPr/>
        </p:nvSpPr>
        <p:spPr>
          <a:xfrm>
            <a:off x="7712735" y="3956751"/>
            <a:ext cx="1263585" cy="93561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277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AA408784-8ECB-478F-B636-5EA3139DBDB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568608" y="6425722"/>
            <a:ext cx="231880" cy="33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288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>
            <a:extLst>
              <a:ext uri="{FF2B5EF4-FFF2-40B4-BE49-F238E27FC236}">
                <a16:creationId xmlns:a16="http://schemas.microsoft.com/office/drawing/2014/main" id="{E284D3F5-3DA2-40A2-A0A7-1D7D46852592}"/>
              </a:ext>
            </a:extLst>
          </p:cNvPr>
          <p:cNvSpPr/>
          <p:nvPr/>
        </p:nvSpPr>
        <p:spPr>
          <a:xfrm>
            <a:off x="2351584" y="289040"/>
            <a:ext cx="8280920" cy="93610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Размер средств КФ ОДО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0E6C6209-6351-4DFA-9DF2-5A35DFED9406}"/>
              </a:ext>
            </a:extLst>
          </p:cNvPr>
          <p:cNvSpPr/>
          <p:nvPr/>
        </p:nvSpPr>
        <p:spPr>
          <a:xfrm>
            <a:off x="2855640" y="1791109"/>
            <a:ext cx="3507683" cy="9356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Общая сумма средств КФ ОДО, возможная к выдаче в виде займов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8F000C94-C322-4A18-808A-3639C832B64E}"/>
              </a:ext>
            </a:extLst>
          </p:cNvPr>
          <p:cNvSpPr/>
          <p:nvPr/>
        </p:nvSpPr>
        <p:spPr>
          <a:xfrm>
            <a:off x="2855640" y="2993901"/>
            <a:ext cx="3528392" cy="9356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Сумма займа на одну организацию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FD906182-6EDE-459B-A96D-3004AF21768E}"/>
              </a:ext>
            </a:extLst>
          </p:cNvPr>
          <p:cNvSpPr/>
          <p:nvPr/>
        </p:nvSpPr>
        <p:spPr>
          <a:xfrm>
            <a:off x="2855640" y="4208286"/>
            <a:ext cx="3528392" cy="87962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Число потенциальных организаций, на получение займа</a:t>
            </a:r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157F8D94-4B2D-48A4-8394-398424BF1D6F}"/>
              </a:ext>
            </a:extLst>
          </p:cNvPr>
          <p:cNvSpPr/>
          <p:nvPr/>
        </p:nvSpPr>
        <p:spPr>
          <a:xfrm>
            <a:off x="6778601" y="1963116"/>
            <a:ext cx="576066" cy="50405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A2E9A0AC-8D8A-486F-B938-DA1E9B86E84D}"/>
              </a:ext>
            </a:extLst>
          </p:cNvPr>
          <p:cNvSpPr/>
          <p:nvPr/>
        </p:nvSpPr>
        <p:spPr>
          <a:xfrm>
            <a:off x="6774653" y="3209681"/>
            <a:ext cx="576066" cy="50405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8D2FA328-1CDD-4092-BB60-1D8BA052BE82}"/>
              </a:ext>
            </a:extLst>
          </p:cNvPr>
          <p:cNvSpPr/>
          <p:nvPr/>
        </p:nvSpPr>
        <p:spPr>
          <a:xfrm>
            <a:off x="6799311" y="4419499"/>
            <a:ext cx="576066" cy="50405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4BBD4BE7-25D4-4548-803F-F6478CD2EFAB}"/>
              </a:ext>
            </a:extLst>
          </p:cNvPr>
          <p:cNvSpPr/>
          <p:nvPr/>
        </p:nvSpPr>
        <p:spPr>
          <a:xfrm>
            <a:off x="7945531" y="1747336"/>
            <a:ext cx="2254924" cy="9356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173 </a:t>
            </a:r>
          </a:p>
          <a:p>
            <a:pPr algn="ctr"/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млн.руб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775CACAB-4105-4F5B-9BA6-F24DB05795EB}"/>
              </a:ext>
            </a:extLst>
          </p:cNvPr>
          <p:cNvSpPr/>
          <p:nvPr/>
        </p:nvSpPr>
        <p:spPr>
          <a:xfrm>
            <a:off x="7941582" y="2993901"/>
            <a:ext cx="2258873" cy="9356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 25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млн.руб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2038F774-0D05-47DA-B2C5-E4E48542FD04}"/>
              </a:ext>
            </a:extLst>
          </p:cNvPr>
          <p:cNvSpPr/>
          <p:nvPr/>
        </p:nvSpPr>
        <p:spPr>
          <a:xfrm>
            <a:off x="7968208" y="4152296"/>
            <a:ext cx="2232248" cy="9356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277</a:t>
            </a:r>
            <a:r>
              <a:rPr lang="ru-RU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организаций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9CB5AFB-C94D-4F62-A4CB-14DD1995833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12624" y="6390468"/>
            <a:ext cx="231880" cy="3336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CFD4407-6660-4A2F-A200-AEE3169BBE3C}"/>
              </a:ext>
            </a:extLst>
          </p:cNvPr>
          <p:cNvSpPr txBox="1"/>
          <p:nvPr/>
        </p:nvSpPr>
        <p:spPr>
          <a:xfrm>
            <a:off x="5807968" y="645160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>
                    <a:lumMod val="50000"/>
                  </a:schemeClr>
                </a:solidFill>
              </a:rPr>
              <a:t>Слайд 3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487DE971-FA0A-4E97-8E55-CCF5570C02B9}"/>
              </a:ext>
            </a:extLst>
          </p:cNvPr>
          <p:cNvSpPr/>
          <p:nvPr/>
        </p:nvSpPr>
        <p:spPr>
          <a:xfrm>
            <a:off x="2855640" y="5356197"/>
            <a:ext cx="3528392" cy="87962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Предельное значение процентов</a:t>
            </a:r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C2553C80-0FCD-4747-A27A-5155784DD78A}"/>
              </a:ext>
            </a:extLst>
          </p:cNvPr>
          <p:cNvSpPr/>
          <p:nvPr/>
        </p:nvSpPr>
        <p:spPr>
          <a:xfrm>
            <a:off x="6799311" y="5567410"/>
            <a:ext cx="576066" cy="50405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4685D9FF-B454-482F-82F5-706B21CECE0F}"/>
              </a:ext>
            </a:extLst>
          </p:cNvPr>
          <p:cNvSpPr/>
          <p:nvPr/>
        </p:nvSpPr>
        <p:spPr>
          <a:xfrm>
            <a:off x="7968208" y="5300207"/>
            <a:ext cx="2232248" cy="9356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 более ½ ставки ЦБ</a:t>
            </a:r>
          </a:p>
        </p:txBody>
      </p:sp>
    </p:spTree>
    <p:extLst>
      <p:ext uri="{BB962C8B-B14F-4D97-AF65-F5344CB8AC3E}">
        <p14:creationId xmlns:p14="http://schemas.microsoft.com/office/powerpoint/2010/main" val="552721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2D8975-0661-4698-8266-ECEB9D74790F}"/>
              </a:ext>
            </a:extLst>
          </p:cNvPr>
          <p:cNvSpPr txBox="1"/>
          <p:nvPr/>
        </p:nvSpPr>
        <p:spPr>
          <a:xfrm>
            <a:off x="5807968" y="645160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>
                    <a:lumMod val="50000"/>
                  </a:schemeClr>
                </a:solidFill>
              </a:rPr>
              <a:t>Слайд 4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E8EB5D0-6911-47A7-A13E-CAE4EE377F9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12624" y="6390468"/>
            <a:ext cx="231880" cy="333659"/>
          </a:xfrm>
          <a:prstGeom prst="rect">
            <a:avLst/>
          </a:prstGeom>
        </p:spPr>
      </p:pic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C1248D2C-F103-4ABB-A6C4-0A0DF48ED6DD}"/>
              </a:ext>
            </a:extLst>
          </p:cNvPr>
          <p:cNvSpPr/>
          <p:nvPr/>
        </p:nvSpPr>
        <p:spPr>
          <a:xfrm>
            <a:off x="2989786" y="1844578"/>
            <a:ext cx="6552728" cy="73943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Выплата заработной платы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1B20A27D-3382-4C67-8C73-2D283C6E1B9F}"/>
              </a:ext>
            </a:extLst>
          </p:cNvPr>
          <p:cNvSpPr/>
          <p:nvPr/>
        </p:nvSpPr>
        <p:spPr>
          <a:xfrm>
            <a:off x="3018885" y="2674373"/>
            <a:ext cx="6552728" cy="73943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Приобретение строительных материалов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73DB1EAC-E422-4287-8D8F-EB2F4F81AF6E}"/>
              </a:ext>
            </a:extLst>
          </p:cNvPr>
          <p:cNvSpPr/>
          <p:nvPr/>
        </p:nvSpPr>
        <p:spPr>
          <a:xfrm>
            <a:off x="3025790" y="3521496"/>
            <a:ext cx="6552728" cy="62938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Уплата вознаграждения банку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0ECD2D6F-4FF0-426A-99FC-8A809BF0DA18}"/>
              </a:ext>
            </a:extLst>
          </p:cNvPr>
          <p:cNvSpPr/>
          <p:nvPr/>
        </p:nvSpPr>
        <p:spPr>
          <a:xfrm>
            <a:off x="3022829" y="4263629"/>
            <a:ext cx="6591693" cy="62938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Уплата обеспечения заявки</a:t>
            </a:r>
          </a:p>
        </p:txBody>
      </p:sp>
      <p:sp>
        <p:nvSpPr>
          <p:cNvPr id="28" name="Скругленный прямоугольник 1">
            <a:extLst>
              <a:ext uri="{FF2B5EF4-FFF2-40B4-BE49-F238E27FC236}">
                <a16:creationId xmlns:a16="http://schemas.microsoft.com/office/drawing/2014/main" id="{09F14722-33E9-4998-9386-8F2F6E26CC93}"/>
              </a:ext>
            </a:extLst>
          </p:cNvPr>
          <p:cNvSpPr/>
          <p:nvPr/>
        </p:nvSpPr>
        <p:spPr>
          <a:xfrm>
            <a:off x="2351584" y="289040"/>
            <a:ext cx="8280920" cy="93610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Цели выдачи займа</a:t>
            </a:r>
          </a:p>
        </p:txBody>
      </p:sp>
      <p:sp>
        <p:nvSpPr>
          <p:cNvPr id="29" name="Прямоугольник: скругленные углы 28">
            <a:extLst>
              <a:ext uri="{FF2B5EF4-FFF2-40B4-BE49-F238E27FC236}">
                <a16:creationId xmlns:a16="http://schemas.microsoft.com/office/drawing/2014/main" id="{3C4AAABC-339B-4F17-BB19-2D1548DB3B54}"/>
              </a:ext>
            </a:extLst>
          </p:cNvPr>
          <p:cNvSpPr/>
          <p:nvPr/>
        </p:nvSpPr>
        <p:spPr>
          <a:xfrm>
            <a:off x="3006307" y="4999183"/>
            <a:ext cx="6624736" cy="80608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Приобретение ЭВМ и ПО для информационной модели ОКС </a:t>
            </a:r>
          </a:p>
        </p:txBody>
      </p:sp>
    </p:spTree>
    <p:extLst>
      <p:ext uri="{BB962C8B-B14F-4D97-AF65-F5344CB8AC3E}">
        <p14:creationId xmlns:p14="http://schemas.microsoft.com/office/powerpoint/2010/main" val="4034807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>
            <a:extLst>
              <a:ext uri="{FF2B5EF4-FFF2-40B4-BE49-F238E27FC236}">
                <a16:creationId xmlns:a16="http://schemas.microsoft.com/office/drawing/2014/main" id="{FF1CA720-099A-4BB9-B9B4-D625ED2F330C}"/>
              </a:ext>
            </a:extLst>
          </p:cNvPr>
          <p:cNvSpPr/>
          <p:nvPr/>
        </p:nvSpPr>
        <p:spPr>
          <a:xfrm>
            <a:off x="1271464" y="138115"/>
            <a:ext cx="9271030" cy="115212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Основные требования к организации-члену для получения займа 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3353AE4E-DEAE-4522-A4A1-D48675C47EBA}"/>
              </a:ext>
            </a:extLst>
          </p:cNvPr>
          <p:cNvSpPr/>
          <p:nvPr/>
        </p:nvSpPr>
        <p:spPr>
          <a:xfrm>
            <a:off x="1964541" y="1365372"/>
            <a:ext cx="8262918" cy="29348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Только юридическое лицо, участвующее в ОДО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534EBD59-E347-4324-9BA5-AE034E81ACF6}"/>
              </a:ext>
            </a:extLst>
          </p:cNvPr>
          <p:cNvSpPr/>
          <p:nvPr/>
        </p:nvSpPr>
        <p:spPr>
          <a:xfrm>
            <a:off x="1967501" y="1708277"/>
            <a:ext cx="8259957" cy="29348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Задолженность по налогам не более 300 000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руб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938CBFFF-1230-4AE0-80BE-51D65949864D}"/>
              </a:ext>
            </a:extLst>
          </p:cNvPr>
          <p:cNvSpPr/>
          <p:nvPr/>
        </p:nvSpPr>
        <p:spPr>
          <a:xfrm>
            <a:off x="1964541" y="2051182"/>
            <a:ext cx="8259957" cy="57968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Член не находится: в состоянии ликвидации; внешнего управления; в реестре недобросовестных поставщиков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53B73ED2-E252-4860-B328-CCC51AE7A6A5}"/>
              </a:ext>
            </a:extLst>
          </p:cNvPr>
          <p:cNvSpPr/>
          <p:nvPr/>
        </p:nvSpPr>
        <p:spPr>
          <a:xfrm>
            <a:off x="1967500" y="2676571"/>
            <a:ext cx="8259957" cy="6383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Представлено обязательство об обеспечении исполнения обязательств застройщика по договору займа (залог, поручительство)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D328208D-679C-43B8-94FD-ADED71C10F26}"/>
              </a:ext>
            </a:extLst>
          </p:cNvPr>
          <p:cNvSpPr/>
          <p:nvPr/>
        </p:nvSpPr>
        <p:spPr>
          <a:xfrm>
            <a:off x="1964541" y="3377900"/>
            <a:ext cx="8259956" cy="57968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Необходимо открыть специальный счет для получения займа с заключением 4х-стороннего соглашения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A24040A6-D1C4-459E-B281-9C8AFB555971}"/>
              </a:ext>
            </a:extLst>
          </p:cNvPr>
          <p:cNvSpPr/>
          <p:nvPr/>
        </p:nvSpPr>
        <p:spPr>
          <a:xfrm>
            <a:off x="1955659" y="4031095"/>
            <a:ext cx="8268835" cy="59752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Иметь план расходования займа с указанием целей его использования соответствующих законодательству РФ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9B9C25FA-B7BD-4DED-A06B-E9EEAC0FE351}"/>
              </a:ext>
            </a:extLst>
          </p:cNvPr>
          <p:cNvSpPr/>
          <p:nvPr/>
        </p:nvSpPr>
        <p:spPr>
          <a:xfrm>
            <a:off x="1955661" y="5339499"/>
            <a:ext cx="8268833" cy="50051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Отсутствие у организации, поручителей неисполненных обязательств по кредитам, ссудам, поручительствам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13102D72-2A8B-486C-A7DF-CE26A0787D6E}"/>
              </a:ext>
            </a:extLst>
          </p:cNvPr>
          <p:cNvSpPr/>
          <p:nvPr/>
        </p:nvSpPr>
        <p:spPr>
          <a:xfrm>
            <a:off x="1964541" y="5873385"/>
            <a:ext cx="8259953" cy="50051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Отсутствие у члена меры дисциплинарного воздействия в виде приостановления.</a:t>
            </a:r>
          </a:p>
        </p:txBody>
      </p: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C0FBCC2B-36EF-449D-90FE-99BE0FF900FF}"/>
              </a:ext>
            </a:extLst>
          </p:cNvPr>
          <p:cNvCxnSpPr>
            <a:cxnSpLocks/>
          </p:cNvCxnSpPr>
          <p:nvPr/>
        </p:nvCxnSpPr>
        <p:spPr>
          <a:xfrm>
            <a:off x="1532493" y="1512116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6F203936-7F91-4C71-8DAF-061130388BF8}"/>
              </a:ext>
            </a:extLst>
          </p:cNvPr>
          <p:cNvCxnSpPr>
            <a:cxnSpLocks/>
          </p:cNvCxnSpPr>
          <p:nvPr/>
        </p:nvCxnSpPr>
        <p:spPr>
          <a:xfrm>
            <a:off x="1532493" y="1844824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CD63E71A-89A2-4D31-B14C-37B41766E1D2}"/>
              </a:ext>
            </a:extLst>
          </p:cNvPr>
          <p:cNvCxnSpPr>
            <a:cxnSpLocks/>
          </p:cNvCxnSpPr>
          <p:nvPr/>
        </p:nvCxnSpPr>
        <p:spPr>
          <a:xfrm>
            <a:off x="1532493" y="4941168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F8B010E2-216C-489C-B80D-B30CC1890759}"/>
              </a:ext>
            </a:extLst>
          </p:cNvPr>
          <p:cNvCxnSpPr>
            <a:cxnSpLocks/>
          </p:cNvCxnSpPr>
          <p:nvPr/>
        </p:nvCxnSpPr>
        <p:spPr>
          <a:xfrm>
            <a:off x="1532493" y="2996952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CCB5ED62-7F85-4269-B139-829B3E801CE2}"/>
              </a:ext>
            </a:extLst>
          </p:cNvPr>
          <p:cNvCxnSpPr>
            <a:cxnSpLocks/>
          </p:cNvCxnSpPr>
          <p:nvPr/>
        </p:nvCxnSpPr>
        <p:spPr>
          <a:xfrm>
            <a:off x="1532493" y="3645024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DE4DDB82-A213-4DC4-8320-406BCFF799E7}"/>
              </a:ext>
            </a:extLst>
          </p:cNvPr>
          <p:cNvCxnSpPr>
            <a:cxnSpLocks/>
          </p:cNvCxnSpPr>
          <p:nvPr/>
        </p:nvCxnSpPr>
        <p:spPr>
          <a:xfrm>
            <a:off x="1532493" y="2276872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CA32CAC9-BE37-4CAE-9115-04238C26DAB3}"/>
              </a:ext>
            </a:extLst>
          </p:cNvPr>
          <p:cNvCxnSpPr>
            <a:cxnSpLocks/>
          </p:cNvCxnSpPr>
          <p:nvPr/>
        </p:nvCxnSpPr>
        <p:spPr>
          <a:xfrm>
            <a:off x="1532493" y="4293096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4E6BFC1A-C91E-4D9C-8333-69967D26BD99}"/>
              </a:ext>
            </a:extLst>
          </p:cNvPr>
          <p:cNvCxnSpPr>
            <a:cxnSpLocks/>
          </p:cNvCxnSpPr>
          <p:nvPr/>
        </p:nvCxnSpPr>
        <p:spPr>
          <a:xfrm>
            <a:off x="1532493" y="5589757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id="{818F79BF-DD3D-4834-94E9-A7BA9D47C1E7}"/>
              </a:ext>
            </a:extLst>
          </p:cNvPr>
          <p:cNvSpPr/>
          <p:nvPr/>
        </p:nvSpPr>
        <p:spPr>
          <a:xfrm>
            <a:off x="1955662" y="4675698"/>
            <a:ext cx="8268834" cy="60811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Отсутствие вступивших в силу неисполненных судебных решений о взыскании денежных средств с организации, поручителей</a:t>
            </a:r>
          </a:p>
        </p:txBody>
      </p: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DF576413-1A00-4D76-917F-57520DC9FB87}"/>
              </a:ext>
            </a:extLst>
          </p:cNvPr>
          <p:cNvCxnSpPr>
            <a:cxnSpLocks/>
          </p:cNvCxnSpPr>
          <p:nvPr/>
        </p:nvCxnSpPr>
        <p:spPr>
          <a:xfrm>
            <a:off x="1532493" y="6123643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DB47A31D-3862-4A03-884C-1CF32AEAFB7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469597" y="6387452"/>
            <a:ext cx="231880" cy="333659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2F9BD732-DF59-4A7E-8D9F-FCD345A95829}"/>
              </a:ext>
            </a:extLst>
          </p:cNvPr>
          <p:cNvSpPr txBox="1"/>
          <p:nvPr/>
        </p:nvSpPr>
        <p:spPr>
          <a:xfrm>
            <a:off x="5492933" y="641333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>
                    <a:lumMod val="50000"/>
                  </a:schemeClr>
                </a:solidFill>
              </a:rPr>
              <a:t>Слайд 5</a:t>
            </a:r>
          </a:p>
        </p:txBody>
      </p:sp>
    </p:spTree>
    <p:extLst>
      <p:ext uri="{BB962C8B-B14F-4D97-AF65-F5344CB8AC3E}">
        <p14:creationId xmlns:p14="http://schemas.microsoft.com/office/powerpoint/2010/main" val="33388462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2529</TotalTime>
  <Words>297</Words>
  <Application>Microsoft Office PowerPoint</Application>
  <PresentationFormat>Широкоэкранный</PresentationFormat>
  <Paragraphs>59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Uzer</dc:creator>
  <cp:lastModifiedBy>Анастасия Ложкина</cp:lastModifiedBy>
  <cp:revision>161</cp:revision>
  <cp:lastPrinted>2022-04-01T12:36:09Z</cp:lastPrinted>
  <dcterms:created xsi:type="dcterms:W3CDTF">2022-02-01T10:25:50Z</dcterms:created>
  <dcterms:modified xsi:type="dcterms:W3CDTF">2022-04-06T07:01:51Z</dcterms:modified>
</cp:coreProperties>
</file>