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handoutMasterIdLst>
    <p:handoutMasterId r:id="rId15"/>
  </p:handoutMasterIdLst>
  <p:sldIdLst>
    <p:sldId id="299" r:id="rId2"/>
    <p:sldId id="300" r:id="rId3"/>
    <p:sldId id="262" r:id="rId4"/>
    <p:sldId id="272" r:id="rId5"/>
    <p:sldId id="261" r:id="rId6"/>
    <p:sldId id="294" r:id="rId7"/>
    <p:sldId id="297" r:id="rId8"/>
    <p:sldId id="301" r:id="rId9"/>
    <p:sldId id="266" r:id="rId10"/>
    <p:sldId id="302" r:id="rId11"/>
    <p:sldId id="303" r:id="rId12"/>
    <p:sldId id="304" r:id="rId13"/>
  </p:sldIdLst>
  <p:sldSz cx="12192000" cy="6858000"/>
  <p:notesSz cx="6797675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D59"/>
    <a:srgbClr val="F28E8E"/>
    <a:srgbClr val="ED5D5D"/>
    <a:srgbClr val="5CBA46"/>
    <a:srgbClr val="60EEDD"/>
    <a:srgbClr val="3366FF"/>
    <a:srgbClr val="F45ACF"/>
    <a:srgbClr val="7CB1DC"/>
    <a:srgbClr val="BA8CDC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477" autoAdjust="0"/>
  </p:normalViewPr>
  <p:slideViewPr>
    <p:cSldViewPr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43;&#1088;&#1072;&#1092;&#1080;&#1082;&#1080;%2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55;&#1088;&#1077;&#1079;&#1077;&#1085;&#1090;&#1072;&#1094;&#1080;&#1103;\&#1043;&#1088;&#1072;&#1092;&#1080;&#1082;&#1080;%20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kosrv\&#1086;&#1073;&#1084;&#1077;&#1085;\&#1040;&#1085;&#1072;&#1089;&#1090;&#1072;&#1089;&#1080;&#1103;%20&#1040;&#1085;&#1076;&#1088;&#1077;&#1077;&#1074;&#1085;&#1072;\&#1055;&#1088;&#1077;&#1079;&#1077;&#1085;&#1090;&#1072;&#1094;&#1080;&#1103;\&#1043;&#1088;&#1072;&#1092;&#1080;&#1082;&#1080;%202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/>
              <a:t>Соотношение количества членов СРО и выданных выписок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849051910544499"/>
          <c:y val="0.27377472182174417"/>
          <c:w val="0.86901338715377952"/>
          <c:h val="0.52238334996857783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Лист2!$C$1</c:f>
              <c:strCache>
                <c:ptCount val="1"/>
                <c:pt idx="0">
                  <c:v>выданных выписок </c:v>
                </c:pt>
              </c:strCache>
            </c:strRef>
          </c:tx>
          <c:spPr>
            <a:solidFill>
              <a:srgbClr val="7988DF"/>
            </a:solidFill>
            <a:ln>
              <a:noFill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matte">
              <a:bevelT/>
              <a:contourClr>
                <a:srgbClr val="00000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Лист2!$A$2:$A$6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Лист2!$C$2:$C$6</c:f>
              <c:numCache>
                <c:formatCode>General</c:formatCode>
                <c:ptCount val="5"/>
                <c:pt idx="0">
                  <c:v>386</c:v>
                </c:pt>
                <c:pt idx="1">
                  <c:v>892</c:v>
                </c:pt>
                <c:pt idx="2">
                  <c:v>851</c:v>
                </c:pt>
                <c:pt idx="3">
                  <c:v>1111</c:v>
                </c:pt>
                <c:pt idx="4">
                  <c:v>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6-40BD-B4A7-4F6FCD35C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282784"/>
        <c:axId val="62284864"/>
      </c:barChart>
      <c:lineChart>
        <c:grouping val="standar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Всего членов</c:v>
                </c:pt>
              </c:strCache>
            </c:strRef>
          </c:tx>
          <c:spPr>
            <a:ln w="31750" cap="rnd">
              <a:solidFill>
                <a:srgbClr val="C00000"/>
              </a:solidFill>
              <a:round/>
            </a:ln>
            <a:effectLst>
              <a:outerShdw blurRad="50800" dist="43000" dir="5400000" rotWithShape="0">
                <a:srgbClr val="000000">
                  <a:alpha val="40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63000"/>
                    </a:schemeClr>
                  </a:gs>
                  <a:gs pos="30000">
                    <a:schemeClr val="accent1">
                      <a:shade val="90000"/>
                      <a:satMod val="110000"/>
                    </a:schemeClr>
                  </a:gs>
                  <a:gs pos="45000">
                    <a:schemeClr val="accent1">
                      <a:shade val="100000"/>
                      <a:satMod val="118000"/>
                    </a:schemeClr>
                  </a:gs>
                  <a:gs pos="55000">
                    <a:schemeClr val="accent1">
                      <a:shade val="100000"/>
                      <a:satMod val="118000"/>
                    </a:schemeClr>
                  </a:gs>
                  <a:gs pos="73000">
                    <a:schemeClr val="accent1">
                      <a:shade val="90000"/>
                      <a:satMod val="110000"/>
                    </a:schemeClr>
                  </a:gs>
                  <a:gs pos="100000">
                    <a:schemeClr val="accent1">
                      <a:shade val="63000"/>
                    </a:schemeClr>
                  </a:gs>
                </a:gsLst>
                <a:lin ang="950000" scaled="1"/>
              </a:gradFill>
              <a:ln w="12700">
                <a:solidFill>
                  <a:schemeClr val="lt2"/>
                </a:solidFill>
                <a:round/>
              </a:ln>
              <a:effectLst>
                <a:outerShdw blurRad="50800" dist="43000" dir="5400000" rotWithShape="0">
                  <a:srgbClr val="000000">
                    <a:alpha val="40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balanced" dir="t">
                  <a:rot lat="0" lon="0" rev="0"/>
                </a:lightRig>
              </a:scene3d>
              <a:sp3d prstMaterial="matte">
                <a:bevelT w="0" h="0"/>
                <a:contourClr>
                  <a:scrgbClr r="0" g="0" b="0">
                    <a:tint val="100000"/>
                    <a:shade val="100000"/>
                    <a:hueMod val="100000"/>
                    <a:satMod val="100000"/>
                  </a:scrgbClr>
                </a:contourClr>
              </a:sp3d>
            </c:spPr>
          </c:marker>
          <c:dLbls>
            <c:dLbl>
              <c:idx val="0"/>
              <c:layout>
                <c:manualLayout>
                  <c:x val="2.2321066319717121E-2"/>
                  <c:y val="-6.465866059325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C6-40BD-B4A7-4F6FCD35C514}"/>
                </c:ext>
              </c:extLst>
            </c:dLbl>
            <c:dLbl>
              <c:idx val="1"/>
              <c:layout>
                <c:manualLayout>
                  <c:x val="2.2492968733395891E-2"/>
                  <c:y val="-6.3849765258216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BC6-40BD-B4A7-4F6FCD35C514}"/>
                </c:ext>
              </c:extLst>
            </c:dLbl>
            <c:dLbl>
              <c:idx val="2"/>
              <c:layout>
                <c:manualLayout>
                  <c:x val="1.749453123708564E-2"/>
                  <c:y val="-5.2582159624413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C6-40BD-B4A7-4F6FCD35C514}"/>
                </c:ext>
              </c:extLst>
            </c:dLbl>
            <c:dLbl>
              <c:idx val="3"/>
              <c:layout>
                <c:manualLayout>
                  <c:x val="2.1545295069859811E-2"/>
                  <c:y val="-6.1711690421124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C6-40BD-B4A7-4F6FCD35C514}"/>
                </c:ext>
              </c:extLst>
            </c:dLbl>
            <c:dLbl>
              <c:idx val="4"/>
              <c:layout>
                <c:manualLayout>
                  <c:x val="2.3183301543857535E-2"/>
                  <c:y val="-4.882630562416154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485358324672128E-2"/>
                      <c:h val="5.726927777255518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FBC6-40BD-B4A7-4F6FCD35C5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Лист2!$A$2:$A$6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Лист2!$B$2:$B$6</c:f>
              <c:numCache>
                <c:formatCode>General</c:formatCode>
                <c:ptCount val="5"/>
                <c:pt idx="0">
                  <c:v>158</c:v>
                </c:pt>
                <c:pt idx="1">
                  <c:v>335</c:v>
                </c:pt>
                <c:pt idx="2">
                  <c:v>357</c:v>
                </c:pt>
                <c:pt idx="3">
                  <c:v>364</c:v>
                </c:pt>
                <c:pt idx="4">
                  <c:v>370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BC6-40BD-B4A7-4F6FCD35C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82784"/>
        <c:axId val="62284864"/>
      </c:lineChart>
      <c:catAx>
        <c:axId val="6228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284864"/>
        <c:crosses val="autoZero"/>
        <c:auto val="1"/>
        <c:lblAlgn val="ctr"/>
        <c:lblOffset val="100"/>
        <c:noMultiLvlLbl val="0"/>
      </c:catAx>
      <c:valAx>
        <c:axId val="6228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228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29697400216475E-2"/>
          <c:y val="0.89787215382760166"/>
          <c:w val="0.89706430967447348"/>
          <c:h val="4.50682639276150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753666436213387E-2"/>
          <c:y val="3.1958547922311023E-2"/>
          <c:w val="0.8357399388600788"/>
          <c:h val="0.89391223058249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Лист1!$B$139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strRef>
              <c:f>Лист1!$A$140:$A$144</c:f>
              <c:strCache>
                <c:ptCount val="5"/>
                <c:pt idx="0">
                  <c:v>Целевые взносы</c:v>
                </c:pt>
                <c:pt idx="1">
                  <c:v>Доходы от размещения свободных ДС и прочие</c:v>
                </c:pt>
                <c:pt idx="2">
                  <c:v>Членские взносы</c:v>
                </c:pt>
                <c:pt idx="3">
                  <c:v>Вступительные взносы </c:v>
                </c:pt>
                <c:pt idx="4">
                  <c:v>Итого</c:v>
                </c:pt>
              </c:strCache>
            </c:strRef>
          </c:cat>
          <c:val>
            <c:numRef>
              <c:f>Лист1!$B$140:$B$144</c:f>
              <c:numCache>
                <c:formatCode>General</c:formatCode>
                <c:ptCount val="5"/>
                <c:pt idx="0">
                  <c:v>7000</c:v>
                </c:pt>
                <c:pt idx="1">
                  <c:v>11000</c:v>
                </c:pt>
                <c:pt idx="2">
                  <c:v>21718</c:v>
                </c:pt>
                <c:pt idx="3">
                  <c:v>9000</c:v>
                </c:pt>
                <c:pt idx="4">
                  <c:v>24530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F5-4E82-8AC7-08843400C06E}"/>
            </c:ext>
          </c:extLst>
        </c:ser>
        <c:ser>
          <c:idx val="1"/>
          <c:order val="1"/>
          <c:tx>
            <c:strRef>
              <c:f>Лист1!$C$139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strRef>
              <c:f>Лист1!$A$140:$A$144</c:f>
              <c:strCache>
                <c:ptCount val="5"/>
                <c:pt idx="0">
                  <c:v>Целевые взносы</c:v>
                </c:pt>
                <c:pt idx="1">
                  <c:v>Доходы от размещения свободных ДС и прочие</c:v>
                </c:pt>
                <c:pt idx="2">
                  <c:v>Членские взносы</c:v>
                </c:pt>
                <c:pt idx="3">
                  <c:v>Вступительные взносы </c:v>
                </c:pt>
                <c:pt idx="4">
                  <c:v>Итого</c:v>
                </c:pt>
              </c:strCache>
            </c:strRef>
          </c:cat>
          <c:val>
            <c:numRef>
              <c:f>Лист1!$C$140:$C$144</c:f>
              <c:numCache>
                <c:formatCode>General</c:formatCode>
                <c:ptCount val="5"/>
                <c:pt idx="1">
                  <c:v>4000</c:v>
                </c:pt>
                <c:pt idx="2">
                  <c:v>19608</c:v>
                </c:pt>
                <c:pt idx="3">
                  <c:v>6000</c:v>
                </c:pt>
                <c:pt idx="4">
                  <c:v>22057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F5-4E82-8AC7-08843400C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7643872"/>
        <c:axId val="1636437824"/>
      </c:barChart>
      <c:catAx>
        <c:axId val="1637643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36437824"/>
        <c:crosses val="autoZero"/>
        <c:auto val="1"/>
        <c:lblAlgn val="ctr"/>
        <c:lblOffset val="100"/>
        <c:noMultiLvlLbl val="0"/>
      </c:catAx>
      <c:valAx>
        <c:axId val="163643782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3764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6317585377987005"/>
          <c:y val="0.22430947133865625"/>
          <c:w val="0.13682411008985837"/>
          <c:h val="0.43261694422611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Членские взносы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6599462804786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B2-4B69-A560-E73D06B77D45}"/>
                </c:ext>
              </c:extLst>
            </c:dLbl>
            <c:dLbl>
              <c:idx val="1"/>
              <c:layout>
                <c:manualLayout>
                  <c:x val="-2.9893100389975502E-3"/>
                  <c:y val="-2.697412705777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B2-4B69-A560-E73D06B77D45}"/>
                </c:ext>
              </c:extLst>
            </c:dLbl>
            <c:dLbl>
              <c:idx val="2"/>
              <c:layout>
                <c:manualLayout>
                  <c:x val="4.3344995565464367E-2"/>
                  <c:y val="-2.4899194207179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B2-4B69-A560-E73D06B77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155</c:v>
                </c:pt>
                <c:pt idx="1">
                  <c:v>142</c:v>
                </c:pt>
                <c:pt idx="2">
                  <c:v>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A2-4B81-A021-D4A623A10DC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Пени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9679301169926229E-3"/>
                  <c:y val="-8.2997314023931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B2-4B69-A560-E73D06B77D45}"/>
                </c:ext>
              </c:extLst>
            </c:dLbl>
            <c:dLbl>
              <c:idx val="1"/>
              <c:layout>
                <c:manualLayout>
                  <c:x val="1.3451895175488976E-2"/>
                  <c:y val="-2.9049059908376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B2-4B69-A560-E73D06B77D45}"/>
                </c:ext>
              </c:extLst>
            </c:dLbl>
            <c:dLbl>
              <c:idx val="2"/>
              <c:layout>
                <c:manualLayout>
                  <c:x val="1.4946550194987751E-2"/>
                  <c:y val="-2.9049059908376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B2-4B69-A560-E73D06B77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</c:v>
                </c:pt>
                <c:pt idx="1">
                  <c:v>8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A2-4B81-A021-D4A623A10DC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Судебные издержки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30515253484076E-2"/>
                  <c:y val="-2.0749328505982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B2-4B69-A560-E73D06B77D45}"/>
                </c:ext>
              </c:extLst>
            </c:dLbl>
            <c:dLbl>
              <c:idx val="1"/>
              <c:layout>
                <c:manualLayout>
                  <c:x val="7.4732750974938755E-3"/>
                  <c:y val="-2.0749328505982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B2-4B69-A560-E73D06B77D45}"/>
                </c:ext>
              </c:extLst>
            </c:dLbl>
            <c:dLbl>
              <c:idx val="2"/>
              <c:layout>
                <c:manualLayout>
                  <c:x val="1.9430515253484076E-2"/>
                  <c:y val="-2.9049059908376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B2-4B69-A560-E73D06B77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A2-4B81-A021-D4A623A10D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4960120"/>
        <c:axId val="1154967008"/>
        <c:axId val="0"/>
      </c:bar3DChart>
      <c:catAx>
        <c:axId val="115496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4967008"/>
        <c:crosses val="autoZero"/>
        <c:auto val="1"/>
        <c:lblAlgn val="ctr"/>
        <c:lblOffset val="100"/>
        <c:noMultiLvlLbl val="0"/>
      </c:catAx>
      <c:valAx>
        <c:axId val="115496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54960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 dirty="0">
                <a:latin typeface="+mn-lt"/>
              </a:rPr>
              <a:t>Динамика договорной работы по размещению денежных средств</a:t>
            </a:r>
          </a:p>
        </c:rich>
      </c:tx>
      <c:layout>
        <c:manualLayout>
          <c:xMode val="edge"/>
          <c:yMode val="edge"/>
          <c:x val="0.1649071060070480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8490699781401442E-2"/>
          <c:y val="0.17057864441488485"/>
          <c:w val="0.93329275359597497"/>
          <c:h val="0.607414116149256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Договоры депозита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2060"/>
              </a:solidFill>
            </a:ln>
            <a:effectLst/>
            <a:sp3d>
              <a:contourClr>
                <a:srgbClr val="002060"/>
              </a:contourClr>
            </a:sp3d>
          </c:spPr>
          <c:invertIfNegative val="0"/>
          <c:dLbls>
            <c:dLbl>
              <c:idx val="0"/>
              <c:layout>
                <c:manualLayout>
                  <c:x val="9.8869616666147509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1F-4641-A176-C3BBBF345EAD}"/>
                </c:ext>
              </c:extLst>
            </c:dLbl>
            <c:dLbl>
              <c:idx val="1"/>
              <c:layout>
                <c:manualLayout>
                  <c:x val="6.5913077777431774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1F-4641-A176-C3BBBF345EAD}"/>
                </c:ext>
              </c:extLst>
            </c:dLbl>
            <c:dLbl>
              <c:idx val="2"/>
              <c:layout>
                <c:manualLayout>
                  <c:x val="8.2391347221789715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1F-4641-A176-C3BBBF345EAD}"/>
                </c:ext>
              </c:extLst>
            </c:dLbl>
            <c:dLbl>
              <c:idx val="3"/>
              <c:layout>
                <c:manualLayout>
                  <c:x val="3.2956538888715887E-3"/>
                  <c:y val="-1.0886993351904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1F-4641-A176-C3BBBF345EAD}"/>
                </c:ext>
              </c:extLst>
            </c:dLbl>
            <c:dLbl>
              <c:idx val="4"/>
              <c:layout>
                <c:manualLayout>
                  <c:x val="9.8869616666146451E-3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1F-4641-A176-C3BBBF345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</c:v>
                </c:pt>
                <c:pt idx="1">
                  <c:v>42</c:v>
                </c:pt>
                <c:pt idx="2">
                  <c:v>37</c:v>
                </c:pt>
                <c:pt idx="3">
                  <c:v>39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4F-491C-A64D-337139F5F39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Соглашения о неснижаемом остатке</c:v>
                </c:pt>
              </c:strCache>
            </c:strRef>
          </c:tx>
          <c:spPr>
            <a:solidFill>
              <a:srgbClr val="5CBA46"/>
            </a:solidFill>
            <a:ln>
              <a:solidFill>
                <a:srgbClr val="002060"/>
              </a:solidFill>
            </a:ln>
            <a:effectLst/>
            <a:sp3d>
              <a:contourClr>
                <a:srgbClr val="002060"/>
              </a:contourClr>
            </a:sp3d>
          </c:spPr>
          <c:invertIfNegative val="0"/>
          <c:dLbls>
            <c:dLbl>
              <c:idx val="0"/>
              <c:layout>
                <c:manualLayout>
                  <c:x val="1.9773923333229533E-2"/>
                  <c:y val="-1.0886993351904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1F-4641-A176-C3BBBF345EAD}"/>
                </c:ext>
              </c:extLst>
            </c:dLbl>
            <c:dLbl>
              <c:idx val="1"/>
              <c:layout>
                <c:manualLayout>
                  <c:x val="1.4830442499922089E-2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1F-4641-A176-C3BBBF345EAD}"/>
                </c:ext>
              </c:extLst>
            </c:dLbl>
            <c:dLbl>
              <c:idx val="2"/>
              <c:layout>
                <c:manualLayout>
                  <c:x val="2.1421750277665328E-2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1F-4641-A176-C3BBBF345EAD}"/>
                </c:ext>
              </c:extLst>
            </c:dLbl>
            <c:dLbl>
              <c:idx val="3"/>
              <c:layout>
                <c:manualLayout>
                  <c:x val="9.8869616666147665E-3"/>
                  <c:y val="-1.0886993351904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1F-4641-A176-C3BBBF345EAD}"/>
                </c:ext>
              </c:extLst>
            </c:dLbl>
            <c:dLbl>
              <c:idx val="4"/>
              <c:layout>
                <c:manualLayout>
                  <c:x val="1.6478269444357943E-2"/>
                  <c:y val="-1.0886993351904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1F-4641-A176-C3BBBF345E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100800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</c:v>
                </c:pt>
                <c:pt idx="1">
                  <c:v>15</c:v>
                </c:pt>
                <c:pt idx="2">
                  <c:v>24</c:v>
                </c:pt>
                <c:pt idx="3">
                  <c:v>29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4F-491C-A64D-337139F5F3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75987880"/>
        <c:axId val="875983616"/>
        <c:axId val="0"/>
      </c:bar3DChart>
      <c:catAx>
        <c:axId val="875987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5983616"/>
        <c:crosses val="autoZero"/>
        <c:auto val="1"/>
        <c:lblAlgn val="ctr"/>
        <c:lblOffset val="100"/>
        <c:noMultiLvlLbl val="0"/>
      </c:catAx>
      <c:valAx>
        <c:axId val="87598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5987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206839802270963E-2"/>
          <c:y val="8.7199308018262922E-2"/>
          <c:w val="0.90273687796402813"/>
          <c:h val="0.912800691981737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Лист1!$B$148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strRef>
              <c:f>Лист1!$A$149:$A$157</c:f>
              <c:strCache>
                <c:ptCount val="9"/>
                <c:pt idx="0">
                  <c:v>Прочие</c:v>
                </c:pt>
                <c:pt idx="1">
                  <c:v>Страхование ГО</c:v>
                </c:pt>
                <c:pt idx="2">
                  <c:v>Налоги</c:v>
                </c:pt>
                <c:pt idx="3">
                  <c:v>ЧВ в ССКО</c:v>
                </c:pt>
                <c:pt idx="4">
                  <c:v>ЧВ в НОСТРОЙ</c:v>
                </c:pt>
                <c:pt idx="5">
                  <c:v>АХР</c:v>
                </c:pt>
                <c:pt idx="6">
                  <c:v>Страховые взносы</c:v>
                </c:pt>
                <c:pt idx="7">
                  <c:v>ФОТ</c:v>
                </c:pt>
                <c:pt idx="8">
                  <c:v>Итого</c:v>
                </c:pt>
              </c:strCache>
            </c:strRef>
          </c:cat>
          <c:val>
            <c:numRef>
              <c:f>Лист1!$B$149:$B$157</c:f>
              <c:numCache>
                <c:formatCode>General</c:formatCode>
                <c:ptCount val="9"/>
                <c:pt idx="0">
                  <c:v>1995</c:v>
                </c:pt>
                <c:pt idx="1">
                  <c:v>1731</c:v>
                </c:pt>
                <c:pt idx="2">
                  <c:v>2055</c:v>
                </c:pt>
                <c:pt idx="3">
                  <c:v>3330</c:v>
                </c:pt>
                <c:pt idx="4">
                  <c:v>6708</c:v>
                </c:pt>
                <c:pt idx="5">
                  <c:v>7910</c:v>
                </c:pt>
                <c:pt idx="6">
                  <c:v>13216</c:v>
                </c:pt>
                <c:pt idx="7">
                  <c:v>16794</c:v>
                </c:pt>
                <c:pt idx="8">
                  <c:v>21355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9-412D-80B1-618E8324C659}"/>
            </c:ext>
          </c:extLst>
        </c:ser>
        <c:ser>
          <c:idx val="1"/>
          <c:order val="1"/>
          <c:tx>
            <c:strRef>
              <c:f>Лист1!$C$148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strRef>
              <c:f>Лист1!$A$149:$A$157</c:f>
              <c:strCache>
                <c:ptCount val="9"/>
                <c:pt idx="0">
                  <c:v>Прочие</c:v>
                </c:pt>
                <c:pt idx="1">
                  <c:v>Страхование ГО</c:v>
                </c:pt>
                <c:pt idx="2">
                  <c:v>Налоги</c:v>
                </c:pt>
                <c:pt idx="3">
                  <c:v>ЧВ в ССКО</c:v>
                </c:pt>
                <c:pt idx="4">
                  <c:v>ЧВ в НОСТРОЙ</c:v>
                </c:pt>
                <c:pt idx="5">
                  <c:v>АХР</c:v>
                </c:pt>
                <c:pt idx="6">
                  <c:v>Страховые взносы</c:v>
                </c:pt>
                <c:pt idx="7">
                  <c:v>ФОТ</c:v>
                </c:pt>
                <c:pt idx="8">
                  <c:v>Итого</c:v>
                </c:pt>
              </c:strCache>
            </c:strRef>
          </c:cat>
          <c:val>
            <c:numRef>
              <c:f>Лист1!$C$149:$C$157</c:f>
              <c:numCache>
                <c:formatCode>General</c:formatCode>
                <c:ptCount val="9"/>
                <c:pt idx="0">
                  <c:v>2241</c:v>
                </c:pt>
                <c:pt idx="1">
                  <c:v>1836</c:v>
                </c:pt>
                <c:pt idx="2">
                  <c:v>2163</c:v>
                </c:pt>
                <c:pt idx="3">
                  <c:v>3330</c:v>
                </c:pt>
                <c:pt idx="4">
                  <c:v>6624</c:v>
                </c:pt>
                <c:pt idx="5">
                  <c:v>8595</c:v>
                </c:pt>
                <c:pt idx="6">
                  <c:v>13664</c:v>
                </c:pt>
                <c:pt idx="7">
                  <c:v>17286</c:v>
                </c:pt>
                <c:pt idx="8">
                  <c:v>22057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99-412D-80B1-618E8324C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37981760"/>
        <c:axId val="1637984672"/>
      </c:barChart>
      <c:catAx>
        <c:axId val="1637981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37984672"/>
        <c:crosses val="autoZero"/>
        <c:auto val="1"/>
        <c:lblAlgn val="ctr"/>
        <c:lblOffset val="100"/>
        <c:noMultiLvlLbl val="0"/>
      </c:catAx>
      <c:valAx>
        <c:axId val="16379846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3798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481957827978974"/>
          <c:y val="0.45755506048603495"/>
          <c:w val="0.15424398962364289"/>
          <c:h val="0.20663021864041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B09AC1-7276-4C62-8A50-7436D60178C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5A553C-14D1-4F23-B83F-FA74AC570043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kern="1200" dirty="0"/>
            <a:t>ВХОДЯЩИЕ </a:t>
          </a:r>
          <a:endParaRPr lang="ru-RU" sz="2400" b="1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+mn-cs"/>
          </a:endParaRPr>
        </a:p>
        <a:p>
          <a:pPr algn="ctr">
            <a:lnSpc>
              <a:spcPct val="90000"/>
            </a:lnSpc>
            <a:spcAft>
              <a:spcPts val="0"/>
            </a:spcAft>
          </a:pPr>
          <a:r>
            <a:rPr lang="ru-RU" sz="2400" b="1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+mn-cs"/>
            </a:rPr>
            <a:t> (1 759 документов</a:t>
          </a:r>
          <a:r>
            <a:rPr lang="ru-RU" sz="2400" i="0" kern="1200" dirty="0"/>
            <a:t>)</a:t>
          </a:r>
        </a:p>
      </dgm:t>
    </dgm:pt>
    <dgm:pt modelId="{845A4805-DE75-4BCB-9EF8-A82F23E5E94F}" type="parTrans" cxnId="{AFBE7742-FD82-4D8E-A46F-E4858889C1B1}">
      <dgm:prSet/>
      <dgm:spPr/>
      <dgm:t>
        <a:bodyPr/>
        <a:lstStyle/>
        <a:p>
          <a:endParaRPr lang="ru-RU"/>
        </a:p>
      </dgm:t>
    </dgm:pt>
    <dgm:pt modelId="{5F0A24A5-355F-437F-9BAE-4B9D157E0D09}" type="sibTrans" cxnId="{AFBE7742-FD82-4D8E-A46F-E4858889C1B1}">
      <dgm:prSet/>
      <dgm:spPr/>
      <dgm:t>
        <a:bodyPr/>
        <a:lstStyle/>
        <a:p>
          <a:endParaRPr lang="ru-RU"/>
        </a:p>
      </dgm:t>
    </dgm:pt>
    <dgm:pt modelId="{1030831B-1569-4442-A948-CD65AC373525}">
      <dgm:prSet phldrT="[Текст]" custT="1"/>
      <dgm:spPr/>
      <dgm:t>
        <a:bodyPr/>
        <a:lstStyle/>
        <a:p>
          <a:r>
            <a:rPr lang="ru-RU" sz="1800" b="1" dirty="0"/>
            <a:t>от членов Ассоциации</a:t>
          </a:r>
          <a:br>
            <a:rPr lang="ru-RU" sz="1800" b="1" dirty="0"/>
          </a:br>
          <a:r>
            <a:rPr lang="ru-RU" sz="1800" dirty="0"/>
            <a:t>(1 481 документов)</a:t>
          </a:r>
        </a:p>
      </dgm:t>
    </dgm:pt>
    <dgm:pt modelId="{6E8291FC-2EAA-4F31-BBCB-1541A8C3BDC0}" type="parTrans" cxnId="{C9533579-25F0-4D28-A6EA-C8342CD2063F}">
      <dgm:prSet/>
      <dgm:spPr/>
      <dgm:t>
        <a:bodyPr/>
        <a:lstStyle/>
        <a:p>
          <a:endParaRPr lang="ru-RU"/>
        </a:p>
      </dgm:t>
    </dgm:pt>
    <dgm:pt modelId="{61C0D661-58AA-466F-ADE0-C0C31A3C6F78}" type="sibTrans" cxnId="{C9533579-25F0-4D28-A6EA-C8342CD2063F}">
      <dgm:prSet/>
      <dgm:spPr/>
      <dgm:t>
        <a:bodyPr/>
        <a:lstStyle/>
        <a:p>
          <a:endParaRPr lang="ru-RU"/>
        </a:p>
      </dgm:t>
    </dgm:pt>
    <dgm:pt modelId="{1760042B-687D-432D-8D07-39A06518FE6B}">
      <dgm:prSet phldrT="[Текст]" custT="1"/>
      <dgm:spPr/>
      <dgm:t>
        <a:bodyPr/>
        <a:lstStyle/>
        <a:p>
          <a:r>
            <a:rPr lang="ru-RU" sz="1800" b="1" dirty="0"/>
            <a:t>от федеральных органов</a:t>
          </a:r>
          <a:br>
            <a:rPr lang="ru-RU" sz="1800" b="1" dirty="0"/>
          </a:br>
          <a:r>
            <a:rPr lang="ru-RU" sz="1800" b="1" dirty="0"/>
            <a:t> (</a:t>
          </a:r>
          <a:r>
            <a:rPr lang="ru-RU" sz="1800" b="0" dirty="0"/>
            <a:t>117 документов)</a:t>
          </a:r>
        </a:p>
      </dgm:t>
    </dgm:pt>
    <dgm:pt modelId="{BDF976AB-94F8-4C91-B210-5B7E689917C6}" type="parTrans" cxnId="{58C37DCA-630D-4F33-A312-5D6EA7F40FBE}">
      <dgm:prSet/>
      <dgm:spPr/>
      <dgm:t>
        <a:bodyPr/>
        <a:lstStyle/>
        <a:p>
          <a:endParaRPr lang="ru-RU"/>
        </a:p>
      </dgm:t>
    </dgm:pt>
    <dgm:pt modelId="{C3AA6B53-D850-4601-B5BF-D44FA7B5BDEA}" type="sibTrans" cxnId="{58C37DCA-630D-4F33-A312-5D6EA7F40FBE}">
      <dgm:prSet/>
      <dgm:spPr/>
      <dgm:t>
        <a:bodyPr/>
        <a:lstStyle/>
        <a:p>
          <a:endParaRPr lang="ru-RU"/>
        </a:p>
      </dgm:t>
    </dgm:pt>
    <dgm:pt modelId="{7525CA1D-3B06-4558-AB4A-AEDE0902865B}">
      <dgm:prSet phldrT="[Текст]" custT="1"/>
      <dgm:spPr/>
      <dgm:t>
        <a:bodyPr/>
        <a:lstStyle/>
        <a:p>
          <a:pPr algn="ctr"/>
          <a:r>
            <a:rPr lang="ru-RU" sz="2400" b="1" dirty="0"/>
            <a:t>ИСХОДЯЩИЕ </a:t>
          </a:r>
          <a:br>
            <a:rPr lang="ru-RU" sz="2400" b="1" dirty="0"/>
          </a:br>
          <a:r>
            <a:rPr lang="ru-RU" sz="2400" b="0" dirty="0"/>
            <a:t>(1923 документа)</a:t>
          </a:r>
        </a:p>
      </dgm:t>
    </dgm:pt>
    <dgm:pt modelId="{CE692ACC-456D-484C-B660-33F30D50AFB0}" type="parTrans" cxnId="{67EC615F-D7B7-45FE-873F-5EA28C321486}">
      <dgm:prSet/>
      <dgm:spPr/>
      <dgm:t>
        <a:bodyPr/>
        <a:lstStyle/>
        <a:p>
          <a:endParaRPr lang="ru-RU"/>
        </a:p>
      </dgm:t>
    </dgm:pt>
    <dgm:pt modelId="{FE3D3BD4-A34C-4876-A0BB-CEF65CC88E4F}" type="sibTrans" cxnId="{67EC615F-D7B7-45FE-873F-5EA28C321486}">
      <dgm:prSet/>
      <dgm:spPr/>
      <dgm:t>
        <a:bodyPr/>
        <a:lstStyle/>
        <a:p>
          <a:endParaRPr lang="ru-RU"/>
        </a:p>
      </dgm:t>
    </dgm:pt>
    <dgm:pt modelId="{AE1252F0-5FA9-4484-BAE7-AB3C0DEA49FB}">
      <dgm:prSet phldrT="[Текст]" custT="1"/>
      <dgm:spPr/>
      <dgm:t>
        <a:bodyPr/>
        <a:lstStyle/>
        <a:p>
          <a:r>
            <a:rPr lang="ru-RU" sz="1800" b="1" dirty="0"/>
            <a:t>от членов Ассоциации</a:t>
          </a:r>
          <a:br>
            <a:rPr lang="ru-RU" sz="1800" b="1" dirty="0"/>
          </a:br>
          <a:r>
            <a:rPr lang="ru-RU" sz="1800" dirty="0"/>
            <a:t>(815 документов)</a:t>
          </a:r>
        </a:p>
      </dgm:t>
    </dgm:pt>
    <dgm:pt modelId="{684345EB-204D-41C7-BD26-9A5CB35F089A}" type="parTrans" cxnId="{5450A668-C79E-498B-B488-6BD25F0C034B}">
      <dgm:prSet/>
      <dgm:spPr/>
      <dgm:t>
        <a:bodyPr/>
        <a:lstStyle/>
        <a:p>
          <a:endParaRPr lang="ru-RU"/>
        </a:p>
      </dgm:t>
    </dgm:pt>
    <dgm:pt modelId="{7EBC7C3E-CC73-4B2F-BC09-5AC9B116FF00}" type="sibTrans" cxnId="{5450A668-C79E-498B-B488-6BD25F0C034B}">
      <dgm:prSet/>
      <dgm:spPr/>
      <dgm:t>
        <a:bodyPr/>
        <a:lstStyle/>
        <a:p>
          <a:endParaRPr lang="ru-RU"/>
        </a:p>
      </dgm:t>
    </dgm:pt>
    <dgm:pt modelId="{04E2AB94-72C0-48B0-86E1-A6B948DAC744}">
      <dgm:prSet phldrT="[Текст]" custT="1"/>
      <dgm:spPr/>
      <dgm:t>
        <a:bodyPr/>
        <a:lstStyle/>
        <a:p>
          <a:r>
            <a:rPr lang="ru-RU" sz="1800" b="1" dirty="0"/>
            <a:t>от федеральных органов</a:t>
          </a:r>
          <a:br>
            <a:rPr lang="ru-RU" sz="1800" b="1" dirty="0"/>
          </a:br>
          <a:r>
            <a:rPr lang="ru-RU" sz="1800" b="1" dirty="0"/>
            <a:t> </a:t>
          </a:r>
          <a:r>
            <a:rPr lang="ru-RU" sz="1800" b="0" dirty="0"/>
            <a:t>(52 документов)</a:t>
          </a:r>
          <a:endParaRPr lang="ru-RU" sz="1800" dirty="0"/>
        </a:p>
      </dgm:t>
    </dgm:pt>
    <dgm:pt modelId="{D7AED120-F6E3-40D5-9225-D1FBEB1DC0A9}" type="parTrans" cxnId="{0F4D17DB-CD89-4410-BAE8-631A5A2E6EE3}">
      <dgm:prSet/>
      <dgm:spPr/>
      <dgm:t>
        <a:bodyPr/>
        <a:lstStyle/>
        <a:p>
          <a:endParaRPr lang="ru-RU"/>
        </a:p>
      </dgm:t>
    </dgm:pt>
    <dgm:pt modelId="{822C2408-30FE-40EB-9B7B-DA3A35B68F3E}" type="sibTrans" cxnId="{0F4D17DB-CD89-4410-BAE8-631A5A2E6EE3}">
      <dgm:prSet/>
      <dgm:spPr/>
      <dgm:t>
        <a:bodyPr/>
        <a:lstStyle/>
        <a:p>
          <a:endParaRPr lang="ru-RU"/>
        </a:p>
      </dgm:t>
    </dgm:pt>
    <dgm:pt modelId="{2489238A-3295-4160-8CBF-48082014B80D}">
      <dgm:prSet phldrT="[Текст]" custT="1"/>
      <dgm:spPr/>
      <dgm:t>
        <a:bodyPr/>
        <a:lstStyle/>
        <a:p>
          <a:r>
            <a:rPr lang="ru-RU" sz="1800" b="1" dirty="0"/>
            <a:t>от региональных органов</a:t>
          </a:r>
          <a:br>
            <a:rPr lang="ru-RU" sz="1800" b="1" dirty="0"/>
          </a:br>
          <a:r>
            <a:rPr lang="ru-RU" sz="1800" b="0" dirty="0"/>
            <a:t>(95 документов)</a:t>
          </a:r>
          <a:endParaRPr lang="ru-RU" sz="1800" b="1" dirty="0"/>
        </a:p>
      </dgm:t>
    </dgm:pt>
    <dgm:pt modelId="{30F9F36E-0403-4CD8-8F72-B3A28B01DFE7}" type="parTrans" cxnId="{B2F59490-EC83-46AD-A1BE-34E6CBF95FBC}">
      <dgm:prSet/>
      <dgm:spPr/>
      <dgm:t>
        <a:bodyPr/>
        <a:lstStyle/>
        <a:p>
          <a:endParaRPr lang="ru-RU"/>
        </a:p>
      </dgm:t>
    </dgm:pt>
    <dgm:pt modelId="{68C1DA28-E3CD-477F-A070-8300D835F169}" type="sibTrans" cxnId="{B2F59490-EC83-46AD-A1BE-34E6CBF95FBC}">
      <dgm:prSet/>
      <dgm:spPr/>
      <dgm:t>
        <a:bodyPr/>
        <a:lstStyle/>
        <a:p>
          <a:endParaRPr lang="ru-RU"/>
        </a:p>
      </dgm:t>
    </dgm:pt>
    <dgm:pt modelId="{75355184-FE72-4525-8E28-AF319B9316D3}">
      <dgm:prSet phldrT="[Текст]" custT="1"/>
      <dgm:spPr/>
      <dgm:t>
        <a:bodyPr/>
        <a:lstStyle/>
        <a:p>
          <a:r>
            <a:rPr lang="ru-RU" sz="1800" b="1" dirty="0"/>
            <a:t>от иных организаций</a:t>
          </a:r>
          <a:br>
            <a:rPr lang="ru-RU" sz="1800" b="1" dirty="0"/>
          </a:br>
          <a:r>
            <a:rPr lang="ru-RU" sz="1800" b="0" dirty="0"/>
            <a:t>(66 документов)</a:t>
          </a:r>
          <a:endParaRPr lang="ru-RU" sz="1800" b="1" dirty="0"/>
        </a:p>
      </dgm:t>
    </dgm:pt>
    <dgm:pt modelId="{9A6234EA-0FD1-4361-942E-CADB822AC3E2}" type="parTrans" cxnId="{01CB8D33-8142-49AC-B7B8-7747A4061322}">
      <dgm:prSet/>
      <dgm:spPr/>
      <dgm:t>
        <a:bodyPr/>
        <a:lstStyle/>
        <a:p>
          <a:endParaRPr lang="ru-RU"/>
        </a:p>
      </dgm:t>
    </dgm:pt>
    <dgm:pt modelId="{540DFC16-5DD8-4125-BEC4-EE5606ADAACB}" type="sibTrans" cxnId="{01CB8D33-8142-49AC-B7B8-7747A4061322}">
      <dgm:prSet/>
      <dgm:spPr/>
      <dgm:t>
        <a:bodyPr/>
        <a:lstStyle/>
        <a:p>
          <a:endParaRPr lang="ru-RU"/>
        </a:p>
      </dgm:t>
    </dgm:pt>
    <dgm:pt modelId="{0C44AD5A-1AF6-484F-B396-2DFC690C93B7}">
      <dgm:prSet phldrT="[Текст]" custT="1"/>
      <dgm:spPr/>
      <dgm:t>
        <a:bodyPr/>
        <a:lstStyle/>
        <a:p>
          <a:r>
            <a:rPr lang="ru-RU" sz="1800" b="1" dirty="0"/>
            <a:t>от региональных органов</a:t>
          </a:r>
          <a:br>
            <a:rPr lang="ru-RU" sz="1800" b="1" dirty="0"/>
          </a:br>
          <a:r>
            <a:rPr lang="ru-RU" sz="1800" b="0" dirty="0"/>
            <a:t>(40 документов)</a:t>
          </a:r>
          <a:endParaRPr lang="ru-RU" sz="1800" dirty="0"/>
        </a:p>
      </dgm:t>
    </dgm:pt>
    <dgm:pt modelId="{32BD3A8C-970B-4A5E-8DC2-DB92866E547E}" type="parTrans" cxnId="{AD886EC4-46C3-49A6-9CC2-A7B881E775A7}">
      <dgm:prSet/>
      <dgm:spPr/>
      <dgm:t>
        <a:bodyPr/>
        <a:lstStyle/>
        <a:p>
          <a:endParaRPr lang="ru-RU"/>
        </a:p>
      </dgm:t>
    </dgm:pt>
    <dgm:pt modelId="{D8DBF6E7-4FBD-4048-8E65-37217EDC18AE}" type="sibTrans" cxnId="{AD886EC4-46C3-49A6-9CC2-A7B881E775A7}">
      <dgm:prSet/>
      <dgm:spPr/>
      <dgm:t>
        <a:bodyPr/>
        <a:lstStyle/>
        <a:p>
          <a:endParaRPr lang="ru-RU"/>
        </a:p>
      </dgm:t>
    </dgm:pt>
    <dgm:pt modelId="{305BFB1F-A35B-4C97-A669-0B98699B880F}">
      <dgm:prSet phldrT="[Текст]" custT="1"/>
      <dgm:spPr/>
      <dgm:t>
        <a:bodyPr/>
        <a:lstStyle/>
        <a:p>
          <a:r>
            <a:rPr lang="ru-RU" sz="1800" b="1" dirty="0"/>
            <a:t>от иных организаций</a:t>
          </a:r>
          <a:br>
            <a:rPr lang="ru-RU" sz="1800" b="1" dirty="0"/>
          </a:br>
          <a:r>
            <a:rPr lang="ru-RU" sz="1800" b="0" dirty="0"/>
            <a:t>(43 документов)</a:t>
          </a:r>
          <a:endParaRPr lang="ru-RU" sz="1800" dirty="0"/>
        </a:p>
      </dgm:t>
    </dgm:pt>
    <dgm:pt modelId="{B39BDFD3-301B-47D1-B969-C5AF721407C1}" type="parTrans" cxnId="{428A01CD-F183-4E4D-AE45-88A2D81E73CF}">
      <dgm:prSet/>
      <dgm:spPr/>
      <dgm:t>
        <a:bodyPr/>
        <a:lstStyle/>
        <a:p>
          <a:endParaRPr lang="ru-RU"/>
        </a:p>
      </dgm:t>
    </dgm:pt>
    <dgm:pt modelId="{E9F45502-046E-4106-8718-EEED9F9B288E}" type="sibTrans" cxnId="{428A01CD-F183-4E4D-AE45-88A2D81E73CF}">
      <dgm:prSet/>
      <dgm:spPr/>
      <dgm:t>
        <a:bodyPr/>
        <a:lstStyle/>
        <a:p>
          <a:endParaRPr lang="ru-RU"/>
        </a:p>
      </dgm:t>
    </dgm:pt>
    <dgm:pt modelId="{1CDF7FD1-86FA-481E-BB32-396DC4131D37}">
      <dgm:prSet phldrT="[Текст]" custT="1"/>
      <dgm:spPr/>
      <dgm:t>
        <a:bodyPr/>
        <a:lstStyle/>
        <a:p>
          <a:r>
            <a:rPr lang="ru-RU" sz="1800" b="1" dirty="0"/>
            <a:t>Выдано выписок из реестра членов </a:t>
          </a:r>
          <a:br>
            <a:rPr lang="ru-RU" sz="1800" b="1" dirty="0"/>
          </a:br>
          <a:r>
            <a:rPr lang="ru-RU" sz="1800" b="0" dirty="0"/>
            <a:t>(973 документов)</a:t>
          </a:r>
          <a:endParaRPr lang="ru-RU" sz="1800" dirty="0"/>
        </a:p>
      </dgm:t>
    </dgm:pt>
    <dgm:pt modelId="{EB60D447-318F-4F75-A0B1-AE7FD7B0E44B}" type="parTrans" cxnId="{C7C71539-DEE9-4D57-9627-2271E7F3B9CB}">
      <dgm:prSet/>
      <dgm:spPr/>
      <dgm:t>
        <a:bodyPr/>
        <a:lstStyle/>
        <a:p>
          <a:endParaRPr lang="ru-RU"/>
        </a:p>
      </dgm:t>
    </dgm:pt>
    <dgm:pt modelId="{F1A1D62B-7BE2-4456-8DCF-6FD75A86CD36}" type="sibTrans" cxnId="{C7C71539-DEE9-4D57-9627-2271E7F3B9CB}">
      <dgm:prSet/>
      <dgm:spPr/>
      <dgm:t>
        <a:bodyPr/>
        <a:lstStyle/>
        <a:p>
          <a:endParaRPr lang="ru-RU"/>
        </a:p>
      </dgm:t>
    </dgm:pt>
    <dgm:pt modelId="{ABC39012-9161-4082-8989-66AB3D148E29}" type="pres">
      <dgm:prSet presAssocID="{ECB09AC1-7276-4C62-8A50-7436D60178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D341C7-442F-4812-9881-C6218A034DF2}" type="pres">
      <dgm:prSet presAssocID="{055A553C-14D1-4F23-B83F-FA74AC570043}" presName="root" presStyleCnt="0"/>
      <dgm:spPr/>
    </dgm:pt>
    <dgm:pt modelId="{0024D226-42F5-431D-AB60-9430251092BF}" type="pres">
      <dgm:prSet presAssocID="{055A553C-14D1-4F23-B83F-FA74AC570043}" presName="rootComposite" presStyleCnt="0"/>
      <dgm:spPr/>
    </dgm:pt>
    <dgm:pt modelId="{112F2C86-5F60-40DA-A457-D3A5DB5CDF1B}" type="pres">
      <dgm:prSet presAssocID="{055A553C-14D1-4F23-B83F-FA74AC570043}" presName="rootText" presStyleLbl="node1" presStyleIdx="0" presStyleCnt="2" custAng="0" custScaleX="158205" custScaleY="99831" custLinFactNeighborX="-13561" custLinFactNeighborY="6037"/>
      <dgm:spPr/>
    </dgm:pt>
    <dgm:pt modelId="{AA0381D6-5EC8-46DC-A303-4023BB9E49EB}" type="pres">
      <dgm:prSet presAssocID="{055A553C-14D1-4F23-B83F-FA74AC570043}" presName="rootConnector" presStyleLbl="node1" presStyleIdx="0" presStyleCnt="2"/>
      <dgm:spPr/>
    </dgm:pt>
    <dgm:pt modelId="{92B060CC-48A4-4F1A-8FD6-0F9195B6564A}" type="pres">
      <dgm:prSet presAssocID="{055A553C-14D1-4F23-B83F-FA74AC570043}" presName="childShape" presStyleCnt="0"/>
      <dgm:spPr/>
    </dgm:pt>
    <dgm:pt modelId="{BBF3F650-B071-4C42-9BFB-AD9E172EA810}" type="pres">
      <dgm:prSet presAssocID="{6E8291FC-2EAA-4F31-BBCB-1541A8C3BDC0}" presName="Name13" presStyleLbl="parChTrans1D2" presStyleIdx="0" presStyleCnt="9"/>
      <dgm:spPr/>
    </dgm:pt>
    <dgm:pt modelId="{EA751A53-F38D-45CE-A204-3B0B9829890A}" type="pres">
      <dgm:prSet presAssocID="{1030831B-1569-4442-A948-CD65AC373525}" presName="childText" presStyleLbl="bgAcc1" presStyleIdx="0" presStyleCnt="9" custScaleX="158755" custScaleY="82251" custLinFactNeighborX="-17374" custLinFactNeighborY="-8260">
        <dgm:presLayoutVars>
          <dgm:bulletEnabled val="1"/>
        </dgm:presLayoutVars>
      </dgm:prSet>
      <dgm:spPr/>
    </dgm:pt>
    <dgm:pt modelId="{08773F15-D844-44C3-973F-1114B640BCD4}" type="pres">
      <dgm:prSet presAssocID="{BDF976AB-94F8-4C91-B210-5B7E689917C6}" presName="Name13" presStyleLbl="parChTrans1D2" presStyleIdx="1" presStyleCnt="9"/>
      <dgm:spPr/>
    </dgm:pt>
    <dgm:pt modelId="{6FA9A527-8322-4DC6-A77B-673D3C642546}" type="pres">
      <dgm:prSet presAssocID="{1760042B-687D-432D-8D07-39A06518FE6B}" presName="childText" presStyleLbl="bgAcc1" presStyleIdx="1" presStyleCnt="9" custScaleX="157165" custScaleY="83398" custLinFactNeighborX="-15185" custLinFactNeighborY="-18759">
        <dgm:presLayoutVars>
          <dgm:bulletEnabled val="1"/>
        </dgm:presLayoutVars>
      </dgm:prSet>
      <dgm:spPr/>
    </dgm:pt>
    <dgm:pt modelId="{6379AC90-D878-46B1-85E7-785F90EAF9D1}" type="pres">
      <dgm:prSet presAssocID="{30F9F36E-0403-4CD8-8F72-B3A28B01DFE7}" presName="Name13" presStyleLbl="parChTrans1D2" presStyleIdx="2" presStyleCnt="9"/>
      <dgm:spPr/>
    </dgm:pt>
    <dgm:pt modelId="{40369972-4811-45F0-9FF3-F8F83E4E529E}" type="pres">
      <dgm:prSet presAssocID="{2489238A-3295-4160-8CBF-48082014B80D}" presName="childText" presStyleLbl="bgAcc1" presStyleIdx="2" presStyleCnt="9" custScaleX="157784" custScaleY="86453" custLinFactNeighborX="-15185" custLinFactNeighborY="-33801">
        <dgm:presLayoutVars>
          <dgm:bulletEnabled val="1"/>
        </dgm:presLayoutVars>
      </dgm:prSet>
      <dgm:spPr/>
    </dgm:pt>
    <dgm:pt modelId="{204099E1-5F8D-426A-93FB-66B4718D38C7}" type="pres">
      <dgm:prSet presAssocID="{9A6234EA-0FD1-4361-942E-CADB822AC3E2}" presName="Name13" presStyleLbl="parChTrans1D2" presStyleIdx="3" presStyleCnt="9"/>
      <dgm:spPr/>
    </dgm:pt>
    <dgm:pt modelId="{89D2F5F4-B226-4269-94F7-187F2A3A12BA}" type="pres">
      <dgm:prSet presAssocID="{75355184-FE72-4525-8E28-AF319B9316D3}" presName="childText" presStyleLbl="bgAcc1" presStyleIdx="3" presStyleCnt="9" custScaleX="153040" custScaleY="49274" custLinFactNeighborX="-11017" custLinFactNeighborY="-45230">
        <dgm:presLayoutVars>
          <dgm:bulletEnabled val="1"/>
        </dgm:presLayoutVars>
      </dgm:prSet>
      <dgm:spPr/>
    </dgm:pt>
    <dgm:pt modelId="{5D8FCDED-C86E-4B16-96EB-118FC6DC2308}" type="pres">
      <dgm:prSet presAssocID="{7525CA1D-3B06-4558-AB4A-AEDE0902865B}" presName="root" presStyleCnt="0"/>
      <dgm:spPr/>
    </dgm:pt>
    <dgm:pt modelId="{1F2253F6-3D20-4A5E-92BF-FD25975955A7}" type="pres">
      <dgm:prSet presAssocID="{7525CA1D-3B06-4558-AB4A-AEDE0902865B}" presName="rootComposite" presStyleCnt="0"/>
      <dgm:spPr/>
    </dgm:pt>
    <dgm:pt modelId="{FD906563-AC2E-4C81-8BFB-E089F0F94AC8}" type="pres">
      <dgm:prSet presAssocID="{7525CA1D-3B06-4558-AB4A-AEDE0902865B}" presName="rootText" presStyleLbl="node1" presStyleIdx="1" presStyleCnt="2" custScaleX="152219" custLinFactNeighborX="12026" custLinFactNeighborY="6037"/>
      <dgm:spPr/>
    </dgm:pt>
    <dgm:pt modelId="{6F145D62-5B80-472F-82F3-13C5FA5B3B3D}" type="pres">
      <dgm:prSet presAssocID="{7525CA1D-3B06-4558-AB4A-AEDE0902865B}" presName="rootConnector" presStyleLbl="node1" presStyleIdx="1" presStyleCnt="2"/>
      <dgm:spPr/>
    </dgm:pt>
    <dgm:pt modelId="{49BFA463-4FCE-4FDD-AE3F-877A8E8FDE70}" type="pres">
      <dgm:prSet presAssocID="{7525CA1D-3B06-4558-AB4A-AEDE0902865B}" presName="childShape" presStyleCnt="0"/>
      <dgm:spPr/>
    </dgm:pt>
    <dgm:pt modelId="{55431FF3-05A4-4DFD-AF22-12D53BA593F5}" type="pres">
      <dgm:prSet presAssocID="{684345EB-204D-41C7-BD26-9A5CB35F089A}" presName="Name13" presStyleLbl="parChTrans1D2" presStyleIdx="4" presStyleCnt="9"/>
      <dgm:spPr/>
    </dgm:pt>
    <dgm:pt modelId="{B7870CAA-94E9-4500-95DD-396A3F27E167}" type="pres">
      <dgm:prSet presAssocID="{AE1252F0-5FA9-4484-BAE7-AB3C0DEA49FB}" presName="childText" presStyleLbl="bgAcc1" presStyleIdx="4" presStyleCnt="9" custScaleX="187768" custScaleY="54342" custLinFactNeighborX="18491" custLinFactNeighborY="-8260">
        <dgm:presLayoutVars>
          <dgm:bulletEnabled val="1"/>
        </dgm:presLayoutVars>
      </dgm:prSet>
      <dgm:spPr/>
    </dgm:pt>
    <dgm:pt modelId="{CFD8170F-CCC2-47FA-8B26-CD40BEDCAFAE}" type="pres">
      <dgm:prSet presAssocID="{D7AED120-F6E3-40D5-9225-D1FBEB1DC0A9}" presName="Name13" presStyleLbl="parChTrans1D2" presStyleIdx="5" presStyleCnt="9"/>
      <dgm:spPr/>
    </dgm:pt>
    <dgm:pt modelId="{C1B1AB82-52DC-4B01-8702-3AAD1B5BA993}" type="pres">
      <dgm:prSet presAssocID="{04E2AB94-72C0-48B0-86E1-A6B948DAC744}" presName="childText" presStyleLbl="bgAcc1" presStyleIdx="5" presStyleCnt="9" custScaleX="188797" custScaleY="49084" custLinFactNeighborX="18491" custLinFactNeighborY="-13801">
        <dgm:presLayoutVars>
          <dgm:bulletEnabled val="1"/>
        </dgm:presLayoutVars>
      </dgm:prSet>
      <dgm:spPr/>
    </dgm:pt>
    <dgm:pt modelId="{8E65D5CD-9D3C-4C16-9B41-26C56452F322}" type="pres">
      <dgm:prSet presAssocID="{32BD3A8C-970B-4A5E-8DC2-DB92866E547E}" presName="Name13" presStyleLbl="parChTrans1D2" presStyleIdx="6" presStyleCnt="9"/>
      <dgm:spPr/>
    </dgm:pt>
    <dgm:pt modelId="{B4BD194D-CE33-4477-AB13-D60E2AAEE503}" type="pres">
      <dgm:prSet presAssocID="{0C44AD5A-1AF6-484F-B396-2DFC690C93B7}" presName="childText" presStyleLbl="bgAcc1" presStyleIdx="6" presStyleCnt="9" custScaleX="188797" custScaleY="46833" custLinFactNeighborX="18491" custLinFactNeighborY="-20233">
        <dgm:presLayoutVars>
          <dgm:bulletEnabled val="1"/>
        </dgm:presLayoutVars>
      </dgm:prSet>
      <dgm:spPr/>
    </dgm:pt>
    <dgm:pt modelId="{6C747738-F013-4A6E-B422-05C5BB7D1E83}" type="pres">
      <dgm:prSet presAssocID="{B39BDFD3-301B-47D1-B969-C5AF721407C1}" presName="Name13" presStyleLbl="parChTrans1D2" presStyleIdx="7" presStyleCnt="9"/>
      <dgm:spPr/>
    </dgm:pt>
    <dgm:pt modelId="{E31C7434-75FD-458F-BE44-ED89253C0E7D}" type="pres">
      <dgm:prSet presAssocID="{305BFB1F-A35B-4C97-A669-0B98699B880F}" presName="childText" presStyleLbl="bgAcc1" presStyleIdx="7" presStyleCnt="9" custScaleX="186381" custScaleY="49274" custLinFactNeighborX="22335" custLinFactNeighborY="-24414">
        <dgm:presLayoutVars>
          <dgm:bulletEnabled val="1"/>
        </dgm:presLayoutVars>
      </dgm:prSet>
      <dgm:spPr/>
    </dgm:pt>
    <dgm:pt modelId="{8C1C1AE3-D0D7-4738-99CE-7455DFD57199}" type="pres">
      <dgm:prSet presAssocID="{EB60D447-318F-4F75-A0B1-AE7FD7B0E44B}" presName="Name13" presStyleLbl="parChTrans1D2" presStyleIdx="8" presStyleCnt="9"/>
      <dgm:spPr/>
    </dgm:pt>
    <dgm:pt modelId="{43529FDF-181A-46EC-B55E-3B58B4A34AA9}" type="pres">
      <dgm:prSet presAssocID="{1CDF7FD1-86FA-481E-BB32-396DC4131D37}" presName="childText" presStyleLbl="bgAcc1" presStyleIdx="8" presStyleCnt="9" custScaleX="186626" custScaleY="76673" custLinFactNeighborX="22335" custLinFactNeighborY="-24414">
        <dgm:presLayoutVars>
          <dgm:bulletEnabled val="1"/>
        </dgm:presLayoutVars>
      </dgm:prSet>
      <dgm:spPr/>
    </dgm:pt>
  </dgm:ptLst>
  <dgm:cxnLst>
    <dgm:cxn modelId="{18C0380B-BF5D-4AB0-9A4F-B86CC593CBB5}" type="presOf" srcId="{1030831B-1569-4442-A948-CD65AC373525}" destId="{EA751A53-F38D-45CE-A204-3B0B9829890A}" srcOrd="0" destOrd="0" presId="urn:microsoft.com/office/officeart/2005/8/layout/hierarchy3"/>
    <dgm:cxn modelId="{348F9C19-13E8-4434-96EC-1292F5DC1F79}" type="presOf" srcId="{6E8291FC-2EAA-4F31-BBCB-1541A8C3BDC0}" destId="{BBF3F650-B071-4C42-9BFB-AD9E172EA810}" srcOrd="0" destOrd="0" presId="urn:microsoft.com/office/officeart/2005/8/layout/hierarchy3"/>
    <dgm:cxn modelId="{302DC521-6CFE-4CCD-BCBD-E964247251D4}" type="presOf" srcId="{04E2AB94-72C0-48B0-86E1-A6B948DAC744}" destId="{C1B1AB82-52DC-4B01-8702-3AAD1B5BA993}" srcOrd="0" destOrd="0" presId="urn:microsoft.com/office/officeart/2005/8/layout/hierarchy3"/>
    <dgm:cxn modelId="{B465EF2C-9ABC-42E4-BDA0-CE3CED8B03EE}" type="presOf" srcId="{0C44AD5A-1AF6-484F-B396-2DFC690C93B7}" destId="{B4BD194D-CE33-4477-AB13-D60E2AAEE503}" srcOrd="0" destOrd="0" presId="urn:microsoft.com/office/officeart/2005/8/layout/hierarchy3"/>
    <dgm:cxn modelId="{01CB8D33-8142-49AC-B7B8-7747A4061322}" srcId="{055A553C-14D1-4F23-B83F-FA74AC570043}" destId="{75355184-FE72-4525-8E28-AF319B9316D3}" srcOrd="3" destOrd="0" parTransId="{9A6234EA-0FD1-4361-942E-CADB822AC3E2}" sibTransId="{540DFC16-5DD8-4125-BEC4-EE5606ADAACB}"/>
    <dgm:cxn modelId="{948F8F37-337E-492D-8961-4EE8465B4CD7}" type="presOf" srcId="{D7AED120-F6E3-40D5-9225-D1FBEB1DC0A9}" destId="{CFD8170F-CCC2-47FA-8B26-CD40BEDCAFAE}" srcOrd="0" destOrd="0" presId="urn:microsoft.com/office/officeart/2005/8/layout/hierarchy3"/>
    <dgm:cxn modelId="{C7C71539-DEE9-4D57-9627-2271E7F3B9CB}" srcId="{7525CA1D-3B06-4558-AB4A-AEDE0902865B}" destId="{1CDF7FD1-86FA-481E-BB32-396DC4131D37}" srcOrd="4" destOrd="0" parTransId="{EB60D447-318F-4F75-A0B1-AE7FD7B0E44B}" sibTransId="{F1A1D62B-7BE2-4456-8DCF-6FD75A86CD36}"/>
    <dgm:cxn modelId="{2B1C3A40-82D7-4D04-ADDF-0B571B9983CE}" type="presOf" srcId="{AE1252F0-5FA9-4484-BAE7-AB3C0DEA49FB}" destId="{B7870CAA-94E9-4500-95DD-396A3F27E167}" srcOrd="0" destOrd="0" presId="urn:microsoft.com/office/officeart/2005/8/layout/hierarchy3"/>
    <dgm:cxn modelId="{67EC615F-D7B7-45FE-873F-5EA28C321486}" srcId="{ECB09AC1-7276-4C62-8A50-7436D60178C8}" destId="{7525CA1D-3B06-4558-AB4A-AEDE0902865B}" srcOrd="1" destOrd="0" parTransId="{CE692ACC-456D-484C-B660-33F30D50AFB0}" sibTransId="{FE3D3BD4-A34C-4876-A0BB-CEF65CC88E4F}"/>
    <dgm:cxn modelId="{AFBE7742-FD82-4D8E-A46F-E4858889C1B1}" srcId="{ECB09AC1-7276-4C62-8A50-7436D60178C8}" destId="{055A553C-14D1-4F23-B83F-FA74AC570043}" srcOrd="0" destOrd="0" parTransId="{845A4805-DE75-4BCB-9EF8-A82F23E5E94F}" sibTransId="{5F0A24A5-355F-437F-9BAE-4B9D157E0D09}"/>
    <dgm:cxn modelId="{5450A668-C79E-498B-B488-6BD25F0C034B}" srcId="{7525CA1D-3B06-4558-AB4A-AEDE0902865B}" destId="{AE1252F0-5FA9-4484-BAE7-AB3C0DEA49FB}" srcOrd="0" destOrd="0" parTransId="{684345EB-204D-41C7-BD26-9A5CB35F089A}" sibTransId="{7EBC7C3E-CC73-4B2F-BC09-5AC9B116FF00}"/>
    <dgm:cxn modelId="{A77ABA6A-CF19-4462-A36D-2AD282EEC1D5}" type="presOf" srcId="{055A553C-14D1-4F23-B83F-FA74AC570043}" destId="{AA0381D6-5EC8-46DC-A303-4023BB9E49EB}" srcOrd="1" destOrd="0" presId="urn:microsoft.com/office/officeart/2005/8/layout/hierarchy3"/>
    <dgm:cxn modelId="{9A027D55-BF8C-40DB-A8FA-6CFDE46BAFEE}" type="presOf" srcId="{EB60D447-318F-4F75-A0B1-AE7FD7B0E44B}" destId="{8C1C1AE3-D0D7-4738-99CE-7455DFD57199}" srcOrd="0" destOrd="0" presId="urn:microsoft.com/office/officeart/2005/8/layout/hierarchy3"/>
    <dgm:cxn modelId="{6AF94477-3A8E-4EA2-BCD0-E2A8BEF522AB}" type="presOf" srcId="{1760042B-687D-432D-8D07-39A06518FE6B}" destId="{6FA9A527-8322-4DC6-A77B-673D3C642546}" srcOrd="0" destOrd="0" presId="urn:microsoft.com/office/officeart/2005/8/layout/hierarchy3"/>
    <dgm:cxn modelId="{F63DE458-16D5-453D-BA45-F1BD338D8FDF}" type="presOf" srcId="{2489238A-3295-4160-8CBF-48082014B80D}" destId="{40369972-4811-45F0-9FF3-F8F83E4E529E}" srcOrd="0" destOrd="0" presId="urn:microsoft.com/office/officeart/2005/8/layout/hierarchy3"/>
    <dgm:cxn modelId="{C9533579-25F0-4D28-A6EA-C8342CD2063F}" srcId="{055A553C-14D1-4F23-B83F-FA74AC570043}" destId="{1030831B-1569-4442-A948-CD65AC373525}" srcOrd="0" destOrd="0" parTransId="{6E8291FC-2EAA-4F31-BBCB-1541A8C3BDC0}" sibTransId="{61C0D661-58AA-466F-ADE0-C0C31A3C6F78}"/>
    <dgm:cxn modelId="{68B01D7C-95A6-4B84-B7F5-C0363ADA3D3C}" type="presOf" srcId="{32BD3A8C-970B-4A5E-8DC2-DB92866E547E}" destId="{8E65D5CD-9D3C-4C16-9B41-26C56452F322}" srcOrd="0" destOrd="0" presId="urn:microsoft.com/office/officeart/2005/8/layout/hierarchy3"/>
    <dgm:cxn modelId="{D5DAD687-AD6D-44A0-AD85-9347BCE6C430}" type="presOf" srcId="{1CDF7FD1-86FA-481E-BB32-396DC4131D37}" destId="{43529FDF-181A-46EC-B55E-3B58B4A34AA9}" srcOrd="0" destOrd="0" presId="urn:microsoft.com/office/officeart/2005/8/layout/hierarchy3"/>
    <dgm:cxn modelId="{6E75878D-7F0D-400E-972C-DADF8C653CB6}" type="presOf" srcId="{BDF976AB-94F8-4C91-B210-5B7E689917C6}" destId="{08773F15-D844-44C3-973F-1114B640BCD4}" srcOrd="0" destOrd="0" presId="urn:microsoft.com/office/officeart/2005/8/layout/hierarchy3"/>
    <dgm:cxn modelId="{B2F59490-EC83-46AD-A1BE-34E6CBF95FBC}" srcId="{055A553C-14D1-4F23-B83F-FA74AC570043}" destId="{2489238A-3295-4160-8CBF-48082014B80D}" srcOrd="2" destOrd="0" parTransId="{30F9F36E-0403-4CD8-8F72-B3A28B01DFE7}" sibTransId="{68C1DA28-E3CD-477F-A070-8300D835F169}"/>
    <dgm:cxn modelId="{6B01929E-2FDF-4A3C-B2D9-CBB34BDA6AEE}" type="presOf" srcId="{ECB09AC1-7276-4C62-8A50-7436D60178C8}" destId="{ABC39012-9161-4082-8989-66AB3D148E29}" srcOrd="0" destOrd="0" presId="urn:microsoft.com/office/officeart/2005/8/layout/hierarchy3"/>
    <dgm:cxn modelId="{458772A1-8EF3-4129-A301-EF5F10DAAE65}" type="presOf" srcId="{7525CA1D-3B06-4558-AB4A-AEDE0902865B}" destId="{FD906563-AC2E-4C81-8BFB-E089F0F94AC8}" srcOrd="0" destOrd="0" presId="urn:microsoft.com/office/officeart/2005/8/layout/hierarchy3"/>
    <dgm:cxn modelId="{9B759EA9-30DD-4F47-9156-7324338D31BC}" type="presOf" srcId="{684345EB-204D-41C7-BD26-9A5CB35F089A}" destId="{55431FF3-05A4-4DFD-AF22-12D53BA593F5}" srcOrd="0" destOrd="0" presId="urn:microsoft.com/office/officeart/2005/8/layout/hierarchy3"/>
    <dgm:cxn modelId="{49DC54AB-5914-4931-972C-B15C404A621C}" type="presOf" srcId="{B39BDFD3-301B-47D1-B969-C5AF721407C1}" destId="{6C747738-F013-4A6E-B422-05C5BB7D1E83}" srcOrd="0" destOrd="0" presId="urn:microsoft.com/office/officeart/2005/8/layout/hierarchy3"/>
    <dgm:cxn modelId="{ED3656B2-A179-4EC7-ADA7-4CD0D1ABB097}" type="presOf" srcId="{9A6234EA-0FD1-4361-942E-CADB822AC3E2}" destId="{204099E1-5F8D-426A-93FB-66B4718D38C7}" srcOrd="0" destOrd="0" presId="urn:microsoft.com/office/officeart/2005/8/layout/hierarchy3"/>
    <dgm:cxn modelId="{89556FB7-FB7A-431C-8A38-1C9B848F782D}" type="presOf" srcId="{30F9F36E-0403-4CD8-8F72-B3A28B01DFE7}" destId="{6379AC90-D878-46B1-85E7-785F90EAF9D1}" srcOrd="0" destOrd="0" presId="urn:microsoft.com/office/officeart/2005/8/layout/hierarchy3"/>
    <dgm:cxn modelId="{41FA46C0-C06C-47E6-BD73-55B26AEB3A04}" type="presOf" srcId="{055A553C-14D1-4F23-B83F-FA74AC570043}" destId="{112F2C86-5F60-40DA-A457-D3A5DB5CDF1B}" srcOrd="0" destOrd="0" presId="urn:microsoft.com/office/officeart/2005/8/layout/hierarchy3"/>
    <dgm:cxn modelId="{DD0FFEC0-3374-4C42-A13F-285DE0D8DDDD}" type="presOf" srcId="{7525CA1D-3B06-4558-AB4A-AEDE0902865B}" destId="{6F145D62-5B80-472F-82F3-13C5FA5B3B3D}" srcOrd="1" destOrd="0" presId="urn:microsoft.com/office/officeart/2005/8/layout/hierarchy3"/>
    <dgm:cxn modelId="{AD886EC4-46C3-49A6-9CC2-A7B881E775A7}" srcId="{7525CA1D-3B06-4558-AB4A-AEDE0902865B}" destId="{0C44AD5A-1AF6-484F-B396-2DFC690C93B7}" srcOrd="2" destOrd="0" parTransId="{32BD3A8C-970B-4A5E-8DC2-DB92866E547E}" sibTransId="{D8DBF6E7-4FBD-4048-8E65-37217EDC18AE}"/>
    <dgm:cxn modelId="{58C37DCA-630D-4F33-A312-5D6EA7F40FBE}" srcId="{055A553C-14D1-4F23-B83F-FA74AC570043}" destId="{1760042B-687D-432D-8D07-39A06518FE6B}" srcOrd="1" destOrd="0" parTransId="{BDF976AB-94F8-4C91-B210-5B7E689917C6}" sibTransId="{C3AA6B53-D850-4601-B5BF-D44FA7B5BDEA}"/>
    <dgm:cxn modelId="{428A01CD-F183-4E4D-AE45-88A2D81E73CF}" srcId="{7525CA1D-3B06-4558-AB4A-AEDE0902865B}" destId="{305BFB1F-A35B-4C97-A669-0B98699B880F}" srcOrd="3" destOrd="0" parTransId="{B39BDFD3-301B-47D1-B969-C5AF721407C1}" sibTransId="{E9F45502-046E-4106-8718-EEED9F9B288E}"/>
    <dgm:cxn modelId="{0F4D17DB-CD89-4410-BAE8-631A5A2E6EE3}" srcId="{7525CA1D-3B06-4558-AB4A-AEDE0902865B}" destId="{04E2AB94-72C0-48B0-86E1-A6B948DAC744}" srcOrd="1" destOrd="0" parTransId="{D7AED120-F6E3-40D5-9225-D1FBEB1DC0A9}" sibTransId="{822C2408-30FE-40EB-9B7B-DA3A35B68F3E}"/>
    <dgm:cxn modelId="{CD742DDD-3319-435A-BBB9-438D9F4AD642}" type="presOf" srcId="{75355184-FE72-4525-8E28-AF319B9316D3}" destId="{89D2F5F4-B226-4269-94F7-187F2A3A12BA}" srcOrd="0" destOrd="0" presId="urn:microsoft.com/office/officeart/2005/8/layout/hierarchy3"/>
    <dgm:cxn modelId="{7DA5AEDE-6ADA-40AD-A38C-7A16D4E38E08}" type="presOf" srcId="{305BFB1F-A35B-4C97-A669-0B98699B880F}" destId="{E31C7434-75FD-458F-BE44-ED89253C0E7D}" srcOrd="0" destOrd="0" presId="urn:microsoft.com/office/officeart/2005/8/layout/hierarchy3"/>
    <dgm:cxn modelId="{7869A5B2-F8EE-4708-B978-2DEBFC15BAD6}" type="presParOf" srcId="{ABC39012-9161-4082-8989-66AB3D148E29}" destId="{A1D341C7-442F-4812-9881-C6218A034DF2}" srcOrd="0" destOrd="0" presId="urn:microsoft.com/office/officeart/2005/8/layout/hierarchy3"/>
    <dgm:cxn modelId="{DB8A9842-3394-4F06-B2C3-FCEDA6D539D2}" type="presParOf" srcId="{A1D341C7-442F-4812-9881-C6218A034DF2}" destId="{0024D226-42F5-431D-AB60-9430251092BF}" srcOrd="0" destOrd="0" presId="urn:microsoft.com/office/officeart/2005/8/layout/hierarchy3"/>
    <dgm:cxn modelId="{66D470F0-7EB1-4B73-B24A-97B3B1DEE861}" type="presParOf" srcId="{0024D226-42F5-431D-AB60-9430251092BF}" destId="{112F2C86-5F60-40DA-A457-D3A5DB5CDF1B}" srcOrd="0" destOrd="0" presId="urn:microsoft.com/office/officeart/2005/8/layout/hierarchy3"/>
    <dgm:cxn modelId="{4BC8CE5C-DE0D-44C2-8DFA-BE0560CFA02B}" type="presParOf" srcId="{0024D226-42F5-431D-AB60-9430251092BF}" destId="{AA0381D6-5EC8-46DC-A303-4023BB9E49EB}" srcOrd="1" destOrd="0" presId="urn:microsoft.com/office/officeart/2005/8/layout/hierarchy3"/>
    <dgm:cxn modelId="{C81603F1-E353-49F5-B1AF-B661CFA97278}" type="presParOf" srcId="{A1D341C7-442F-4812-9881-C6218A034DF2}" destId="{92B060CC-48A4-4F1A-8FD6-0F9195B6564A}" srcOrd="1" destOrd="0" presId="urn:microsoft.com/office/officeart/2005/8/layout/hierarchy3"/>
    <dgm:cxn modelId="{C3F51256-1469-4621-9755-5D756D395089}" type="presParOf" srcId="{92B060CC-48A4-4F1A-8FD6-0F9195B6564A}" destId="{BBF3F650-B071-4C42-9BFB-AD9E172EA810}" srcOrd="0" destOrd="0" presId="urn:microsoft.com/office/officeart/2005/8/layout/hierarchy3"/>
    <dgm:cxn modelId="{68FED893-5728-44CE-B239-60D1EE435E4B}" type="presParOf" srcId="{92B060CC-48A4-4F1A-8FD6-0F9195B6564A}" destId="{EA751A53-F38D-45CE-A204-3B0B9829890A}" srcOrd="1" destOrd="0" presId="urn:microsoft.com/office/officeart/2005/8/layout/hierarchy3"/>
    <dgm:cxn modelId="{25C5DFB0-4F47-42CD-9D72-C8719A8E2DD0}" type="presParOf" srcId="{92B060CC-48A4-4F1A-8FD6-0F9195B6564A}" destId="{08773F15-D844-44C3-973F-1114B640BCD4}" srcOrd="2" destOrd="0" presId="urn:microsoft.com/office/officeart/2005/8/layout/hierarchy3"/>
    <dgm:cxn modelId="{DCE314FE-57E8-453C-93C1-788CF54E94C8}" type="presParOf" srcId="{92B060CC-48A4-4F1A-8FD6-0F9195B6564A}" destId="{6FA9A527-8322-4DC6-A77B-673D3C642546}" srcOrd="3" destOrd="0" presId="urn:microsoft.com/office/officeart/2005/8/layout/hierarchy3"/>
    <dgm:cxn modelId="{7C8183AD-2226-4210-A67B-372F993023C7}" type="presParOf" srcId="{92B060CC-48A4-4F1A-8FD6-0F9195B6564A}" destId="{6379AC90-D878-46B1-85E7-785F90EAF9D1}" srcOrd="4" destOrd="0" presId="urn:microsoft.com/office/officeart/2005/8/layout/hierarchy3"/>
    <dgm:cxn modelId="{901B2CDD-E25E-4E04-A8EB-89E2823B4E6E}" type="presParOf" srcId="{92B060CC-48A4-4F1A-8FD6-0F9195B6564A}" destId="{40369972-4811-45F0-9FF3-F8F83E4E529E}" srcOrd="5" destOrd="0" presId="urn:microsoft.com/office/officeart/2005/8/layout/hierarchy3"/>
    <dgm:cxn modelId="{9DEA71F1-2B25-49DA-9445-A09D615B946B}" type="presParOf" srcId="{92B060CC-48A4-4F1A-8FD6-0F9195B6564A}" destId="{204099E1-5F8D-426A-93FB-66B4718D38C7}" srcOrd="6" destOrd="0" presId="urn:microsoft.com/office/officeart/2005/8/layout/hierarchy3"/>
    <dgm:cxn modelId="{99308B0B-63B8-4400-9206-2CAE0BD4EACD}" type="presParOf" srcId="{92B060CC-48A4-4F1A-8FD6-0F9195B6564A}" destId="{89D2F5F4-B226-4269-94F7-187F2A3A12BA}" srcOrd="7" destOrd="0" presId="urn:microsoft.com/office/officeart/2005/8/layout/hierarchy3"/>
    <dgm:cxn modelId="{C3AACD53-8C31-480A-9B44-18385A2800A5}" type="presParOf" srcId="{ABC39012-9161-4082-8989-66AB3D148E29}" destId="{5D8FCDED-C86E-4B16-96EB-118FC6DC2308}" srcOrd="1" destOrd="0" presId="urn:microsoft.com/office/officeart/2005/8/layout/hierarchy3"/>
    <dgm:cxn modelId="{4037F5AB-DA7C-49E2-A9B6-67CA9F937BCB}" type="presParOf" srcId="{5D8FCDED-C86E-4B16-96EB-118FC6DC2308}" destId="{1F2253F6-3D20-4A5E-92BF-FD25975955A7}" srcOrd="0" destOrd="0" presId="urn:microsoft.com/office/officeart/2005/8/layout/hierarchy3"/>
    <dgm:cxn modelId="{6C857F80-0F90-4F4B-BD7D-EBD6901B51A4}" type="presParOf" srcId="{1F2253F6-3D20-4A5E-92BF-FD25975955A7}" destId="{FD906563-AC2E-4C81-8BFB-E089F0F94AC8}" srcOrd="0" destOrd="0" presId="urn:microsoft.com/office/officeart/2005/8/layout/hierarchy3"/>
    <dgm:cxn modelId="{8B993F7B-22EE-4D2A-89F5-D1ACA65829A8}" type="presParOf" srcId="{1F2253F6-3D20-4A5E-92BF-FD25975955A7}" destId="{6F145D62-5B80-472F-82F3-13C5FA5B3B3D}" srcOrd="1" destOrd="0" presId="urn:microsoft.com/office/officeart/2005/8/layout/hierarchy3"/>
    <dgm:cxn modelId="{14987437-15BC-4844-B0A1-674FE4316808}" type="presParOf" srcId="{5D8FCDED-C86E-4B16-96EB-118FC6DC2308}" destId="{49BFA463-4FCE-4FDD-AE3F-877A8E8FDE70}" srcOrd="1" destOrd="0" presId="urn:microsoft.com/office/officeart/2005/8/layout/hierarchy3"/>
    <dgm:cxn modelId="{24B044D4-2947-4C1B-BABC-BFAAEEE06AF2}" type="presParOf" srcId="{49BFA463-4FCE-4FDD-AE3F-877A8E8FDE70}" destId="{55431FF3-05A4-4DFD-AF22-12D53BA593F5}" srcOrd="0" destOrd="0" presId="urn:microsoft.com/office/officeart/2005/8/layout/hierarchy3"/>
    <dgm:cxn modelId="{3F8AF05F-7006-41CF-AB9B-05E618CCF9B0}" type="presParOf" srcId="{49BFA463-4FCE-4FDD-AE3F-877A8E8FDE70}" destId="{B7870CAA-94E9-4500-95DD-396A3F27E167}" srcOrd="1" destOrd="0" presId="urn:microsoft.com/office/officeart/2005/8/layout/hierarchy3"/>
    <dgm:cxn modelId="{9D03605D-053C-4AAE-953F-F99667F700CF}" type="presParOf" srcId="{49BFA463-4FCE-4FDD-AE3F-877A8E8FDE70}" destId="{CFD8170F-CCC2-47FA-8B26-CD40BEDCAFAE}" srcOrd="2" destOrd="0" presId="urn:microsoft.com/office/officeart/2005/8/layout/hierarchy3"/>
    <dgm:cxn modelId="{F4F68080-7BF7-4EA9-A897-216D8EBE4FEA}" type="presParOf" srcId="{49BFA463-4FCE-4FDD-AE3F-877A8E8FDE70}" destId="{C1B1AB82-52DC-4B01-8702-3AAD1B5BA993}" srcOrd="3" destOrd="0" presId="urn:microsoft.com/office/officeart/2005/8/layout/hierarchy3"/>
    <dgm:cxn modelId="{0F3524E4-D62B-476F-A55C-39F07BC1E990}" type="presParOf" srcId="{49BFA463-4FCE-4FDD-AE3F-877A8E8FDE70}" destId="{8E65D5CD-9D3C-4C16-9B41-26C56452F322}" srcOrd="4" destOrd="0" presId="urn:microsoft.com/office/officeart/2005/8/layout/hierarchy3"/>
    <dgm:cxn modelId="{D3B41C7C-B6C8-4A77-84C9-DBFFC861DA2B}" type="presParOf" srcId="{49BFA463-4FCE-4FDD-AE3F-877A8E8FDE70}" destId="{B4BD194D-CE33-4477-AB13-D60E2AAEE503}" srcOrd="5" destOrd="0" presId="urn:microsoft.com/office/officeart/2005/8/layout/hierarchy3"/>
    <dgm:cxn modelId="{FE7E6078-D8AA-4F02-ADD0-32DCADB2A02A}" type="presParOf" srcId="{49BFA463-4FCE-4FDD-AE3F-877A8E8FDE70}" destId="{6C747738-F013-4A6E-B422-05C5BB7D1E83}" srcOrd="6" destOrd="0" presId="urn:microsoft.com/office/officeart/2005/8/layout/hierarchy3"/>
    <dgm:cxn modelId="{758F800B-0C2A-4CBD-ABC7-7CFFAF268C11}" type="presParOf" srcId="{49BFA463-4FCE-4FDD-AE3F-877A8E8FDE70}" destId="{E31C7434-75FD-458F-BE44-ED89253C0E7D}" srcOrd="7" destOrd="0" presId="urn:microsoft.com/office/officeart/2005/8/layout/hierarchy3"/>
    <dgm:cxn modelId="{238CD6AA-5FD0-40C2-95BD-9A845ECB51DE}" type="presParOf" srcId="{49BFA463-4FCE-4FDD-AE3F-877A8E8FDE70}" destId="{8C1C1AE3-D0D7-4738-99CE-7455DFD57199}" srcOrd="8" destOrd="0" presId="urn:microsoft.com/office/officeart/2005/8/layout/hierarchy3"/>
    <dgm:cxn modelId="{B8D5C9AD-DC87-4D7E-ACBF-857A970E4E29}" type="presParOf" srcId="{49BFA463-4FCE-4FDD-AE3F-877A8E8FDE70}" destId="{43529FDF-181A-46EC-B55E-3B58B4A34AA9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99033B-35C1-481F-BCFE-7497E330E66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B33ADF1-FCEA-482C-9B0E-16299C592F2C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Сформирован и постоянно обновляется архив дел по каждому члену Ассоциации</a:t>
          </a:r>
        </a:p>
      </dgm:t>
    </dgm:pt>
    <dgm:pt modelId="{7C1F1164-86C4-45C6-8AC8-CE7CC4F1892F}" type="parTrans" cxnId="{1925197C-5329-4B10-AC7B-8935FCEBB038}">
      <dgm:prSet/>
      <dgm:spPr/>
      <dgm:t>
        <a:bodyPr/>
        <a:lstStyle/>
        <a:p>
          <a:endParaRPr lang="ru-RU"/>
        </a:p>
      </dgm:t>
    </dgm:pt>
    <dgm:pt modelId="{BE8EFCD3-591D-4A92-9B37-14C6EAA15287}" type="sibTrans" cxnId="{1925197C-5329-4B10-AC7B-8935FCEBB038}">
      <dgm:prSet/>
      <dgm:spPr/>
      <dgm:t>
        <a:bodyPr/>
        <a:lstStyle/>
        <a:p>
          <a:endParaRPr lang="ru-RU"/>
        </a:p>
      </dgm:t>
    </dgm:pt>
    <dgm:pt modelId="{D83F38C7-064C-48D1-B20C-B10C4837CF5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/>
            <a:t>В дело включаются все документы, поступившие и составленные в период членства</a:t>
          </a:r>
        </a:p>
      </dgm:t>
    </dgm:pt>
    <dgm:pt modelId="{3CE0B878-4816-46BD-AF6D-B1C53573114D}" type="parTrans" cxnId="{14D1ACA7-91D5-44A1-8624-AF0DD488E874}">
      <dgm:prSet/>
      <dgm:spPr/>
      <dgm:t>
        <a:bodyPr/>
        <a:lstStyle/>
        <a:p>
          <a:endParaRPr lang="ru-RU"/>
        </a:p>
      </dgm:t>
    </dgm:pt>
    <dgm:pt modelId="{B59F64AC-5D10-4328-A372-73F94A07BE92}" type="sibTrans" cxnId="{14D1ACA7-91D5-44A1-8624-AF0DD488E874}">
      <dgm:prSet/>
      <dgm:spPr/>
      <dgm:t>
        <a:bodyPr/>
        <a:lstStyle/>
        <a:p>
          <a:endParaRPr lang="ru-RU"/>
        </a:p>
      </dgm:t>
    </dgm:pt>
    <dgm:pt modelId="{79E5AC03-F407-4645-9D50-089B6C6CEFFF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Производится перевод дел членов в электронный вид</a:t>
          </a:r>
        </a:p>
      </dgm:t>
    </dgm:pt>
    <dgm:pt modelId="{E6927AE8-7E0F-4056-80E3-3AF5D42D09DA}" type="parTrans" cxnId="{7F51D563-4904-4F3C-9BFB-E9ABE716120E}">
      <dgm:prSet/>
      <dgm:spPr/>
      <dgm:t>
        <a:bodyPr/>
        <a:lstStyle/>
        <a:p>
          <a:endParaRPr lang="ru-RU"/>
        </a:p>
      </dgm:t>
    </dgm:pt>
    <dgm:pt modelId="{FB9968C0-3180-4F6F-99F4-434D201B2CC4}" type="sibTrans" cxnId="{7F51D563-4904-4F3C-9BFB-E9ABE716120E}">
      <dgm:prSet/>
      <dgm:spPr/>
      <dgm:t>
        <a:bodyPr/>
        <a:lstStyle/>
        <a:p>
          <a:endParaRPr lang="ru-RU"/>
        </a:p>
      </dgm:t>
    </dgm:pt>
    <dgm:pt modelId="{EEE46A42-2BC7-4702-8A90-B53A7BB8A18B}" type="pres">
      <dgm:prSet presAssocID="{8399033B-35C1-481F-BCFE-7497E330E66C}" presName="Name0" presStyleCnt="0">
        <dgm:presLayoutVars>
          <dgm:dir/>
          <dgm:resizeHandles val="exact"/>
        </dgm:presLayoutVars>
      </dgm:prSet>
      <dgm:spPr/>
    </dgm:pt>
    <dgm:pt modelId="{423318C0-AB2A-4875-A81A-2C9F3883A613}" type="pres">
      <dgm:prSet presAssocID="{EB33ADF1-FCEA-482C-9B0E-16299C592F2C}" presName="node" presStyleLbl="node1" presStyleIdx="0" presStyleCnt="3" custScaleX="111283" custScaleY="131984">
        <dgm:presLayoutVars>
          <dgm:bulletEnabled val="1"/>
        </dgm:presLayoutVars>
      </dgm:prSet>
      <dgm:spPr/>
    </dgm:pt>
    <dgm:pt modelId="{99965568-3C1D-4520-8DD1-A1F914AE91B6}" type="pres">
      <dgm:prSet presAssocID="{BE8EFCD3-591D-4A92-9B37-14C6EAA15287}" presName="sibTrans" presStyleLbl="sibTrans2D1" presStyleIdx="0" presStyleCnt="2"/>
      <dgm:spPr/>
    </dgm:pt>
    <dgm:pt modelId="{ABB267C7-4AAB-4C8F-B873-FDD2962E293B}" type="pres">
      <dgm:prSet presAssocID="{BE8EFCD3-591D-4A92-9B37-14C6EAA15287}" presName="connectorText" presStyleLbl="sibTrans2D1" presStyleIdx="0" presStyleCnt="2"/>
      <dgm:spPr/>
    </dgm:pt>
    <dgm:pt modelId="{FA94AFCC-8AD1-4829-9A59-30F7964688A3}" type="pres">
      <dgm:prSet presAssocID="{D83F38C7-064C-48D1-B20C-B10C4837CF5B}" presName="node" presStyleLbl="node1" presStyleIdx="1" presStyleCnt="3" custScaleX="106141" custScaleY="128685">
        <dgm:presLayoutVars>
          <dgm:bulletEnabled val="1"/>
        </dgm:presLayoutVars>
      </dgm:prSet>
      <dgm:spPr/>
    </dgm:pt>
    <dgm:pt modelId="{2947673A-373F-4815-8DD7-8178AFA611A0}" type="pres">
      <dgm:prSet presAssocID="{B59F64AC-5D10-4328-A372-73F94A07BE92}" presName="sibTrans" presStyleLbl="sibTrans2D1" presStyleIdx="1" presStyleCnt="2"/>
      <dgm:spPr/>
    </dgm:pt>
    <dgm:pt modelId="{1F3C50ED-6CE8-4B1C-8EA9-1F817DD6492D}" type="pres">
      <dgm:prSet presAssocID="{B59F64AC-5D10-4328-A372-73F94A07BE92}" presName="connectorText" presStyleLbl="sibTrans2D1" presStyleIdx="1" presStyleCnt="2"/>
      <dgm:spPr/>
    </dgm:pt>
    <dgm:pt modelId="{4DD82C2F-F629-481A-AB9C-8CD80967638E}" type="pres">
      <dgm:prSet presAssocID="{79E5AC03-F407-4645-9D50-089B6C6CEFFF}" presName="node" presStyleLbl="node1" presStyleIdx="2" presStyleCnt="3" custScaleX="111472" custScaleY="130297" custLinFactNeighborX="-4307" custLinFactNeighborY="-535">
        <dgm:presLayoutVars>
          <dgm:bulletEnabled val="1"/>
        </dgm:presLayoutVars>
      </dgm:prSet>
      <dgm:spPr/>
    </dgm:pt>
  </dgm:ptLst>
  <dgm:cxnLst>
    <dgm:cxn modelId="{C3980710-8688-4E7F-B68C-F859775FC14A}" type="presOf" srcId="{8399033B-35C1-481F-BCFE-7497E330E66C}" destId="{EEE46A42-2BC7-4702-8A90-B53A7BB8A18B}" srcOrd="0" destOrd="0" presId="urn:microsoft.com/office/officeart/2005/8/layout/process1"/>
    <dgm:cxn modelId="{02F9E813-A304-45D2-B0B4-3A2F5EED8C82}" type="presOf" srcId="{BE8EFCD3-591D-4A92-9B37-14C6EAA15287}" destId="{99965568-3C1D-4520-8DD1-A1F914AE91B6}" srcOrd="0" destOrd="0" presId="urn:microsoft.com/office/officeart/2005/8/layout/process1"/>
    <dgm:cxn modelId="{FC72DD40-A1CA-4B27-8FE3-BD35093B7F2C}" type="presOf" srcId="{BE8EFCD3-591D-4A92-9B37-14C6EAA15287}" destId="{ABB267C7-4AAB-4C8F-B873-FDD2962E293B}" srcOrd="1" destOrd="0" presId="urn:microsoft.com/office/officeart/2005/8/layout/process1"/>
    <dgm:cxn modelId="{7F51D563-4904-4F3C-9BFB-E9ABE716120E}" srcId="{8399033B-35C1-481F-BCFE-7497E330E66C}" destId="{79E5AC03-F407-4645-9D50-089B6C6CEFFF}" srcOrd="2" destOrd="0" parTransId="{E6927AE8-7E0F-4056-80E3-3AF5D42D09DA}" sibTransId="{FB9968C0-3180-4F6F-99F4-434D201B2CC4}"/>
    <dgm:cxn modelId="{D1A6C572-08C7-4652-AFF7-DE0459172BD0}" type="presOf" srcId="{EB33ADF1-FCEA-482C-9B0E-16299C592F2C}" destId="{423318C0-AB2A-4875-A81A-2C9F3883A613}" srcOrd="0" destOrd="0" presId="urn:microsoft.com/office/officeart/2005/8/layout/process1"/>
    <dgm:cxn modelId="{1925197C-5329-4B10-AC7B-8935FCEBB038}" srcId="{8399033B-35C1-481F-BCFE-7497E330E66C}" destId="{EB33ADF1-FCEA-482C-9B0E-16299C592F2C}" srcOrd="0" destOrd="0" parTransId="{7C1F1164-86C4-45C6-8AC8-CE7CC4F1892F}" sibTransId="{BE8EFCD3-591D-4A92-9B37-14C6EAA15287}"/>
    <dgm:cxn modelId="{797DD18A-35A4-472B-9E2D-75C969BBADF0}" type="presOf" srcId="{B59F64AC-5D10-4328-A372-73F94A07BE92}" destId="{2947673A-373F-4815-8DD7-8178AFA611A0}" srcOrd="0" destOrd="0" presId="urn:microsoft.com/office/officeart/2005/8/layout/process1"/>
    <dgm:cxn modelId="{14D1ACA7-91D5-44A1-8624-AF0DD488E874}" srcId="{8399033B-35C1-481F-BCFE-7497E330E66C}" destId="{D83F38C7-064C-48D1-B20C-B10C4837CF5B}" srcOrd="1" destOrd="0" parTransId="{3CE0B878-4816-46BD-AF6D-B1C53573114D}" sibTransId="{B59F64AC-5D10-4328-A372-73F94A07BE92}"/>
    <dgm:cxn modelId="{9A04B0D3-1FCF-4982-A46F-39E1A9658444}" type="presOf" srcId="{79E5AC03-F407-4645-9D50-089B6C6CEFFF}" destId="{4DD82C2F-F629-481A-AB9C-8CD80967638E}" srcOrd="0" destOrd="0" presId="urn:microsoft.com/office/officeart/2005/8/layout/process1"/>
    <dgm:cxn modelId="{A1BC44DE-F6FE-4B87-9FBD-16BAA8508904}" type="presOf" srcId="{D83F38C7-064C-48D1-B20C-B10C4837CF5B}" destId="{FA94AFCC-8AD1-4829-9A59-30F7964688A3}" srcOrd="0" destOrd="0" presId="urn:microsoft.com/office/officeart/2005/8/layout/process1"/>
    <dgm:cxn modelId="{AB0349E7-7E53-459E-84AE-1576A887EFB6}" type="presOf" srcId="{B59F64AC-5D10-4328-A372-73F94A07BE92}" destId="{1F3C50ED-6CE8-4B1C-8EA9-1F817DD6492D}" srcOrd="1" destOrd="0" presId="urn:microsoft.com/office/officeart/2005/8/layout/process1"/>
    <dgm:cxn modelId="{2392C658-01B3-4044-8C53-C02410D91257}" type="presParOf" srcId="{EEE46A42-2BC7-4702-8A90-B53A7BB8A18B}" destId="{423318C0-AB2A-4875-A81A-2C9F3883A613}" srcOrd="0" destOrd="0" presId="urn:microsoft.com/office/officeart/2005/8/layout/process1"/>
    <dgm:cxn modelId="{74B5EE4C-41F8-41A7-ACFD-BB97BFA2D544}" type="presParOf" srcId="{EEE46A42-2BC7-4702-8A90-B53A7BB8A18B}" destId="{99965568-3C1D-4520-8DD1-A1F914AE91B6}" srcOrd="1" destOrd="0" presId="urn:microsoft.com/office/officeart/2005/8/layout/process1"/>
    <dgm:cxn modelId="{F07892E7-43B2-4478-8F85-3E8D6BC06F9C}" type="presParOf" srcId="{99965568-3C1D-4520-8DD1-A1F914AE91B6}" destId="{ABB267C7-4AAB-4C8F-B873-FDD2962E293B}" srcOrd="0" destOrd="0" presId="urn:microsoft.com/office/officeart/2005/8/layout/process1"/>
    <dgm:cxn modelId="{D1706E70-9017-408A-8D61-E151DAE356C0}" type="presParOf" srcId="{EEE46A42-2BC7-4702-8A90-B53A7BB8A18B}" destId="{FA94AFCC-8AD1-4829-9A59-30F7964688A3}" srcOrd="2" destOrd="0" presId="urn:microsoft.com/office/officeart/2005/8/layout/process1"/>
    <dgm:cxn modelId="{96CDA1EE-B822-47BB-94FD-B4A32D83E2BB}" type="presParOf" srcId="{EEE46A42-2BC7-4702-8A90-B53A7BB8A18B}" destId="{2947673A-373F-4815-8DD7-8178AFA611A0}" srcOrd="3" destOrd="0" presId="urn:microsoft.com/office/officeart/2005/8/layout/process1"/>
    <dgm:cxn modelId="{F5657A35-7E04-4A06-AC73-50FECB033548}" type="presParOf" srcId="{2947673A-373F-4815-8DD7-8178AFA611A0}" destId="{1F3C50ED-6CE8-4B1C-8EA9-1F817DD6492D}" srcOrd="0" destOrd="0" presId="urn:microsoft.com/office/officeart/2005/8/layout/process1"/>
    <dgm:cxn modelId="{0555370B-EFC4-49A3-A5C9-D83056E95D0C}" type="presParOf" srcId="{EEE46A42-2BC7-4702-8A90-B53A7BB8A18B}" destId="{4DD82C2F-F629-481A-AB9C-8CD80967638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F2C86-5F60-40DA-A457-D3A5DB5CDF1B}">
      <dsp:nvSpPr>
        <dsp:cNvPr id="0" name=""/>
        <dsp:cNvSpPr/>
      </dsp:nvSpPr>
      <dsp:spPr>
        <a:xfrm>
          <a:off x="449552" y="65868"/>
          <a:ext cx="3416773" cy="10780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kern="1200" dirty="0"/>
            <a:t>ВХОДЯЩИЕ </a:t>
          </a:r>
          <a:endParaRPr lang="ru-RU" sz="2400" b="1" kern="1200" dirty="0">
            <a:solidFill>
              <a:prstClr val="white"/>
            </a:solidFill>
            <a:latin typeface="Calibri" panose="020F0502020204030204" pitchFamily="34" charset="0"/>
            <a:ea typeface="+mn-ea"/>
            <a:cs typeface="+mn-cs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400" b="1" kern="1200" dirty="0">
              <a:solidFill>
                <a:prstClr val="white"/>
              </a:solidFill>
              <a:latin typeface="Calibri" panose="020F0502020204030204" pitchFamily="34" charset="0"/>
              <a:ea typeface="+mn-ea"/>
              <a:cs typeface="+mn-cs"/>
            </a:rPr>
            <a:t> (1 759 документов</a:t>
          </a:r>
          <a:r>
            <a:rPr lang="ru-RU" sz="2400" i="0" kern="1200" dirty="0"/>
            <a:t>)</a:t>
          </a:r>
        </a:p>
      </dsp:txBody>
      <dsp:txXfrm>
        <a:off x="481126" y="97442"/>
        <a:ext cx="3353625" cy="1014883"/>
      </dsp:txXfrm>
    </dsp:sp>
    <dsp:sp modelId="{BBF3F650-B071-4C42-9BFB-AD9E172EA810}">
      <dsp:nvSpPr>
        <dsp:cNvPr id="0" name=""/>
        <dsp:cNvSpPr/>
      </dsp:nvSpPr>
      <dsp:spPr>
        <a:xfrm>
          <a:off x="791229" y="1143900"/>
          <a:ext cx="334373" cy="559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673"/>
              </a:lnTo>
              <a:lnTo>
                <a:pt x="334373" y="55967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751A53-F38D-45CE-A204-3B0B9829890A}">
      <dsp:nvSpPr>
        <dsp:cNvPr id="0" name=""/>
        <dsp:cNvSpPr/>
      </dsp:nvSpPr>
      <dsp:spPr>
        <a:xfrm>
          <a:off x="1125602" y="1259477"/>
          <a:ext cx="2742921" cy="8881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членов Ассоциации</a:t>
          </a:r>
          <a:br>
            <a:rPr lang="ru-RU" sz="1800" b="1" kern="1200" dirty="0"/>
          </a:br>
          <a:r>
            <a:rPr lang="ru-RU" sz="1800" kern="1200" dirty="0"/>
            <a:t>(1 481 документов)</a:t>
          </a:r>
        </a:p>
      </dsp:txBody>
      <dsp:txXfrm>
        <a:off x="1151616" y="1285491"/>
        <a:ext cx="2690893" cy="836164"/>
      </dsp:txXfrm>
    </dsp:sp>
    <dsp:sp modelId="{08773F15-D844-44C3-973F-1114B640BCD4}">
      <dsp:nvSpPr>
        <dsp:cNvPr id="0" name=""/>
        <dsp:cNvSpPr/>
      </dsp:nvSpPr>
      <dsp:spPr>
        <a:xfrm>
          <a:off x="791229" y="1143900"/>
          <a:ext cx="372194" cy="1610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648"/>
              </a:lnTo>
              <a:lnTo>
                <a:pt x="372194" y="161064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9A527-8322-4DC6-A77B-673D3C642546}">
      <dsp:nvSpPr>
        <dsp:cNvPr id="0" name=""/>
        <dsp:cNvSpPr/>
      </dsp:nvSpPr>
      <dsp:spPr>
        <a:xfrm>
          <a:off x="1163423" y="2304259"/>
          <a:ext cx="2715449" cy="900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федеральных органов</a:t>
          </a:r>
          <a:br>
            <a:rPr lang="ru-RU" sz="1800" b="1" kern="1200" dirty="0"/>
          </a:br>
          <a:r>
            <a:rPr lang="ru-RU" sz="1800" b="1" kern="1200" dirty="0"/>
            <a:t> (</a:t>
          </a:r>
          <a:r>
            <a:rPr lang="ru-RU" sz="1800" b="0" kern="1200" dirty="0"/>
            <a:t>117 документов)</a:t>
          </a:r>
        </a:p>
      </dsp:txBody>
      <dsp:txXfrm>
        <a:off x="1189800" y="2330636"/>
        <a:ext cx="2662695" cy="847824"/>
      </dsp:txXfrm>
    </dsp:sp>
    <dsp:sp modelId="{6379AC90-D878-46B1-85E7-785F90EAF9D1}">
      <dsp:nvSpPr>
        <dsp:cNvPr id="0" name=""/>
        <dsp:cNvSpPr/>
      </dsp:nvSpPr>
      <dsp:spPr>
        <a:xfrm>
          <a:off x="791229" y="1143900"/>
          <a:ext cx="372194" cy="2635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5254"/>
              </a:lnTo>
              <a:lnTo>
                <a:pt x="372194" y="26352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369972-4811-45F0-9FF3-F8F83E4E529E}">
      <dsp:nvSpPr>
        <dsp:cNvPr id="0" name=""/>
        <dsp:cNvSpPr/>
      </dsp:nvSpPr>
      <dsp:spPr>
        <a:xfrm>
          <a:off x="1163423" y="3312370"/>
          <a:ext cx="2726144" cy="933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региональных органов</a:t>
          </a:r>
          <a:br>
            <a:rPr lang="ru-RU" sz="1800" b="1" kern="1200" dirty="0"/>
          </a:br>
          <a:r>
            <a:rPr lang="ru-RU" sz="1800" b="0" kern="1200" dirty="0"/>
            <a:t>(95 документов)</a:t>
          </a:r>
          <a:endParaRPr lang="ru-RU" sz="1800" b="1" kern="1200" dirty="0"/>
        </a:p>
      </dsp:txBody>
      <dsp:txXfrm>
        <a:off x="1190766" y="3339713"/>
        <a:ext cx="2671458" cy="878882"/>
      </dsp:txXfrm>
    </dsp:sp>
    <dsp:sp modelId="{204099E1-5F8D-426A-93FB-66B4718D38C7}">
      <dsp:nvSpPr>
        <dsp:cNvPr id="0" name=""/>
        <dsp:cNvSpPr/>
      </dsp:nvSpPr>
      <dsp:spPr>
        <a:xfrm>
          <a:off x="791229" y="1143900"/>
          <a:ext cx="444207" cy="3514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4629"/>
              </a:lnTo>
              <a:lnTo>
                <a:pt x="444207" y="35146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D2F5F4-B226-4269-94F7-187F2A3A12BA}">
      <dsp:nvSpPr>
        <dsp:cNvPr id="0" name=""/>
        <dsp:cNvSpPr/>
      </dsp:nvSpPr>
      <dsp:spPr>
        <a:xfrm>
          <a:off x="1235437" y="4392485"/>
          <a:ext cx="2644179" cy="53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иных организаций</a:t>
          </a:r>
          <a:br>
            <a:rPr lang="ru-RU" sz="1800" b="1" kern="1200" dirty="0"/>
          </a:br>
          <a:r>
            <a:rPr lang="ru-RU" sz="1800" b="0" kern="1200" dirty="0"/>
            <a:t>(66 документов)</a:t>
          </a:r>
          <a:endParaRPr lang="ru-RU" sz="1800" b="1" kern="1200" dirty="0"/>
        </a:p>
      </dsp:txBody>
      <dsp:txXfrm>
        <a:off x="1251021" y="4408069"/>
        <a:ext cx="2613011" cy="500920"/>
      </dsp:txXfrm>
    </dsp:sp>
    <dsp:sp modelId="{FD906563-AC2E-4C81-8BFB-E089F0F94AC8}">
      <dsp:nvSpPr>
        <dsp:cNvPr id="0" name=""/>
        <dsp:cNvSpPr/>
      </dsp:nvSpPr>
      <dsp:spPr>
        <a:xfrm>
          <a:off x="4958859" y="65868"/>
          <a:ext cx="3287492" cy="1079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ИСХОДЯЩИЕ </a:t>
          </a:r>
          <a:br>
            <a:rPr lang="ru-RU" sz="2400" b="1" kern="1200" dirty="0"/>
          </a:br>
          <a:r>
            <a:rPr lang="ru-RU" sz="2400" b="0" kern="1200" dirty="0"/>
            <a:t>(1923 документа)</a:t>
          </a:r>
        </a:p>
      </dsp:txBody>
      <dsp:txXfrm>
        <a:off x="4990487" y="97496"/>
        <a:ext cx="3224236" cy="1016600"/>
      </dsp:txXfrm>
    </dsp:sp>
    <dsp:sp modelId="{55431FF3-05A4-4DFD-AF22-12D53BA593F5}">
      <dsp:nvSpPr>
        <dsp:cNvPr id="0" name=""/>
        <dsp:cNvSpPr/>
      </dsp:nvSpPr>
      <dsp:spPr>
        <a:xfrm>
          <a:off x="5287608" y="1145725"/>
          <a:ext cx="388504" cy="408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984"/>
              </a:lnTo>
              <a:lnTo>
                <a:pt x="388504" y="40898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870CAA-94E9-4500-95DD-396A3F27E167}">
      <dsp:nvSpPr>
        <dsp:cNvPr id="0" name=""/>
        <dsp:cNvSpPr/>
      </dsp:nvSpPr>
      <dsp:spPr>
        <a:xfrm>
          <a:off x="5676112" y="1261302"/>
          <a:ext cx="3244199" cy="5868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членов Ассоциации</a:t>
          </a:r>
          <a:br>
            <a:rPr lang="ru-RU" sz="1800" b="1" kern="1200" dirty="0"/>
          </a:br>
          <a:r>
            <a:rPr lang="ru-RU" sz="1800" kern="1200" dirty="0"/>
            <a:t>(815 документов)</a:t>
          </a:r>
        </a:p>
      </dsp:txBody>
      <dsp:txXfrm>
        <a:off x="5693299" y="1278489"/>
        <a:ext cx="3209825" cy="552441"/>
      </dsp:txXfrm>
    </dsp:sp>
    <dsp:sp modelId="{CFD8170F-CCC2-47FA-8B26-CD40BEDCAFAE}">
      <dsp:nvSpPr>
        <dsp:cNvPr id="0" name=""/>
        <dsp:cNvSpPr/>
      </dsp:nvSpPr>
      <dsp:spPr>
        <a:xfrm>
          <a:off x="5287608" y="1145725"/>
          <a:ext cx="388504" cy="1177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540"/>
              </a:lnTo>
              <a:lnTo>
                <a:pt x="388504" y="117754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1AB82-52DC-4B01-8702-3AAD1B5BA993}">
      <dsp:nvSpPr>
        <dsp:cNvPr id="0" name=""/>
        <dsp:cNvSpPr/>
      </dsp:nvSpPr>
      <dsp:spPr>
        <a:xfrm>
          <a:off x="5676112" y="2058246"/>
          <a:ext cx="3261978" cy="5300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федеральных органов</a:t>
          </a:r>
          <a:br>
            <a:rPr lang="ru-RU" sz="1800" b="1" kern="1200" dirty="0"/>
          </a:br>
          <a:r>
            <a:rPr lang="ru-RU" sz="1800" b="1" kern="1200" dirty="0"/>
            <a:t> </a:t>
          </a:r>
          <a:r>
            <a:rPr lang="ru-RU" sz="1800" b="0" kern="1200" dirty="0"/>
            <a:t>(52 документов)</a:t>
          </a:r>
          <a:endParaRPr lang="ru-RU" sz="1800" kern="1200" dirty="0"/>
        </a:p>
      </dsp:txBody>
      <dsp:txXfrm>
        <a:off x="5691636" y="2073770"/>
        <a:ext cx="3230930" cy="498988"/>
      </dsp:txXfrm>
    </dsp:sp>
    <dsp:sp modelId="{8E65D5CD-9D3C-4C16-9B41-26C56452F322}">
      <dsp:nvSpPr>
        <dsp:cNvPr id="0" name=""/>
        <dsp:cNvSpPr/>
      </dsp:nvSpPr>
      <dsp:spPr>
        <a:xfrm>
          <a:off x="5287608" y="1145725"/>
          <a:ext cx="388504" cy="1895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5930"/>
              </a:lnTo>
              <a:lnTo>
                <a:pt x="388504" y="189593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D194D-CE33-4477-AB13-D60E2AAEE503}">
      <dsp:nvSpPr>
        <dsp:cNvPr id="0" name=""/>
        <dsp:cNvSpPr/>
      </dsp:nvSpPr>
      <dsp:spPr>
        <a:xfrm>
          <a:off x="5676112" y="2788791"/>
          <a:ext cx="3261978" cy="5057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региональных органов</a:t>
          </a:r>
          <a:br>
            <a:rPr lang="ru-RU" sz="1800" b="1" kern="1200" dirty="0"/>
          </a:br>
          <a:r>
            <a:rPr lang="ru-RU" sz="1800" b="0" kern="1200" dirty="0"/>
            <a:t>(40 документов)</a:t>
          </a:r>
          <a:endParaRPr lang="ru-RU" sz="1800" kern="1200" dirty="0"/>
        </a:p>
      </dsp:txBody>
      <dsp:txXfrm>
        <a:off x="5690924" y="2803603"/>
        <a:ext cx="3232354" cy="476105"/>
      </dsp:txXfrm>
    </dsp:sp>
    <dsp:sp modelId="{6C747738-F013-4A6E-B422-05C5BB7D1E83}">
      <dsp:nvSpPr>
        <dsp:cNvPr id="0" name=""/>
        <dsp:cNvSpPr/>
      </dsp:nvSpPr>
      <dsp:spPr>
        <a:xfrm>
          <a:off x="5287608" y="1145725"/>
          <a:ext cx="454919" cy="2639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9654"/>
              </a:lnTo>
              <a:lnTo>
                <a:pt x="454919" y="263965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C7434-75FD-458F-BE44-ED89253C0E7D}">
      <dsp:nvSpPr>
        <dsp:cNvPr id="0" name=""/>
        <dsp:cNvSpPr/>
      </dsp:nvSpPr>
      <dsp:spPr>
        <a:xfrm>
          <a:off x="5742528" y="3519335"/>
          <a:ext cx="3220235" cy="5320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от иных организаций</a:t>
          </a:r>
          <a:br>
            <a:rPr lang="ru-RU" sz="1800" b="1" kern="1200" dirty="0"/>
          </a:br>
          <a:r>
            <a:rPr lang="ru-RU" sz="1800" b="0" kern="1200" dirty="0"/>
            <a:t>(43 документов)</a:t>
          </a:r>
          <a:endParaRPr lang="ru-RU" sz="1800" kern="1200" dirty="0"/>
        </a:p>
      </dsp:txBody>
      <dsp:txXfrm>
        <a:off x="5758112" y="3534919"/>
        <a:ext cx="3189067" cy="500920"/>
      </dsp:txXfrm>
    </dsp:sp>
    <dsp:sp modelId="{8C1C1AE3-D0D7-4738-99CE-7455DFD57199}">
      <dsp:nvSpPr>
        <dsp:cNvPr id="0" name=""/>
        <dsp:cNvSpPr/>
      </dsp:nvSpPr>
      <dsp:spPr>
        <a:xfrm>
          <a:off x="5287608" y="1145725"/>
          <a:ext cx="454919" cy="3589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9642"/>
              </a:lnTo>
              <a:lnTo>
                <a:pt x="454919" y="358964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29FDF-181A-46EC-B55E-3B58B4A34AA9}">
      <dsp:nvSpPr>
        <dsp:cNvPr id="0" name=""/>
        <dsp:cNvSpPr/>
      </dsp:nvSpPr>
      <dsp:spPr>
        <a:xfrm>
          <a:off x="5742528" y="4321388"/>
          <a:ext cx="3224468" cy="8279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/>
            <a:t>Выдано выписок из реестра членов </a:t>
          </a:r>
          <a:br>
            <a:rPr lang="ru-RU" sz="1800" b="1" kern="1200" dirty="0"/>
          </a:br>
          <a:r>
            <a:rPr lang="ru-RU" sz="1800" b="0" kern="1200" dirty="0"/>
            <a:t>(973 документов)</a:t>
          </a:r>
          <a:endParaRPr lang="ru-RU" sz="1800" kern="1200" dirty="0"/>
        </a:p>
      </dsp:txBody>
      <dsp:txXfrm>
        <a:off x="5766778" y="4345638"/>
        <a:ext cx="3175968" cy="779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318C0-AB2A-4875-A81A-2C9F3883A613}">
      <dsp:nvSpPr>
        <dsp:cNvPr id="0" name=""/>
        <dsp:cNvSpPr/>
      </dsp:nvSpPr>
      <dsp:spPr>
        <a:xfrm>
          <a:off x="3333" y="486114"/>
          <a:ext cx="2516441" cy="2116001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Сформирован и постоянно обновляется архив дел по каждому члену Ассоциации</a:t>
          </a:r>
        </a:p>
      </dsp:txBody>
      <dsp:txXfrm>
        <a:off x="65309" y="548090"/>
        <a:ext cx="2392489" cy="1992049"/>
      </dsp:txXfrm>
    </dsp:sp>
    <dsp:sp modelId="{99965568-3C1D-4520-8DD1-A1F914AE91B6}">
      <dsp:nvSpPr>
        <dsp:cNvPr id="0" name=""/>
        <dsp:cNvSpPr/>
      </dsp:nvSpPr>
      <dsp:spPr>
        <a:xfrm>
          <a:off x="2745904" y="1263714"/>
          <a:ext cx="479395" cy="5608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/>
        </a:p>
      </dsp:txBody>
      <dsp:txXfrm>
        <a:off x="2745904" y="1375874"/>
        <a:ext cx="335577" cy="336482"/>
      </dsp:txXfrm>
    </dsp:sp>
    <dsp:sp modelId="{FA94AFCC-8AD1-4829-9A59-30F7964688A3}">
      <dsp:nvSpPr>
        <dsp:cNvPr id="0" name=""/>
        <dsp:cNvSpPr/>
      </dsp:nvSpPr>
      <dsp:spPr>
        <a:xfrm>
          <a:off x="3424294" y="512559"/>
          <a:ext cx="2400165" cy="206311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45000"/>
                <a:satMod val="200000"/>
              </a:schemeClr>
            </a:gs>
            <a:gs pos="30000">
              <a:schemeClr val="accent1">
                <a:tint val="61000"/>
                <a:satMod val="200000"/>
              </a:schemeClr>
            </a:gs>
            <a:gs pos="45000">
              <a:schemeClr val="accent1">
                <a:tint val="66000"/>
                <a:satMod val="200000"/>
              </a:schemeClr>
            </a:gs>
            <a:gs pos="55000">
              <a:schemeClr val="accent1">
                <a:tint val="66000"/>
                <a:satMod val="200000"/>
              </a:schemeClr>
            </a:gs>
            <a:gs pos="73000">
              <a:schemeClr val="accent1">
                <a:tint val="61000"/>
                <a:satMod val="200000"/>
              </a:schemeClr>
            </a:gs>
            <a:gs pos="100000">
              <a:schemeClr val="accent1">
                <a:tint val="45000"/>
                <a:satMod val="200000"/>
              </a:schemeClr>
            </a:gs>
          </a:gsLst>
          <a:lin ang="950000" scaled="1"/>
        </a:gradFill>
        <a:ln w="9525" cap="flat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 дело включаются все документы, поступившие и составленные в период членства</a:t>
          </a:r>
        </a:p>
      </dsp:txBody>
      <dsp:txXfrm>
        <a:off x="3484720" y="572985"/>
        <a:ext cx="2279313" cy="1942259"/>
      </dsp:txXfrm>
    </dsp:sp>
    <dsp:sp modelId="{2947673A-373F-4815-8DD7-8178AFA611A0}">
      <dsp:nvSpPr>
        <dsp:cNvPr id="0" name=""/>
        <dsp:cNvSpPr/>
      </dsp:nvSpPr>
      <dsp:spPr>
        <a:xfrm rot="21591135">
          <a:off x="6040849" y="1259470"/>
          <a:ext cx="458749" cy="5608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/>
        </a:p>
      </dsp:txBody>
      <dsp:txXfrm>
        <a:off x="6040849" y="1371807"/>
        <a:ext cx="321124" cy="336482"/>
      </dsp:txXfrm>
    </dsp:sp>
    <dsp:sp modelId="{4DD82C2F-F629-481A-AB9C-8CD80967638E}">
      <dsp:nvSpPr>
        <dsp:cNvPr id="0" name=""/>
        <dsp:cNvSpPr/>
      </dsp:nvSpPr>
      <dsp:spPr>
        <a:xfrm>
          <a:off x="6690021" y="491060"/>
          <a:ext cx="2520715" cy="208895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/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Производится перевод дел членов в электронный вид</a:t>
          </a:r>
        </a:p>
      </dsp:txBody>
      <dsp:txXfrm>
        <a:off x="6751204" y="552243"/>
        <a:ext cx="2398349" cy="1966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0.02548</cdr:x>
      <cdr:y>0.04809</cdr:y>
    </cdr:from>
    <cdr:to>
      <cdr:x>0.1914</cdr:x>
      <cdr:y>0.14963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C2C8C96-8C66-455E-B4A3-16B816B6F78B}"/>
            </a:ext>
          </a:extLst>
        </cdr:cNvPr>
        <cdr:cNvSpPr txBox="1"/>
      </cdr:nvSpPr>
      <cdr:spPr>
        <a:xfrm xmlns:a="http://schemas.openxmlformats.org/drawingml/2006/main">
          <a:off x="288032" y="272842"/>
          <a:ext cx="187577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4000" dirty="0"/>
            <a:t>Всего</a:t>
          </a:r>
        </a:p>
      </cdr:txBody>
    </cdr:sp>
  </cdr:relSizeAnchor>
  <cdr:relSizeAnchor xmlns:cdr="http://schemas.openxmlformats.org/drawingml/2006/chartDrawing">
    <cdr:from>
      <cdr:x>0.65289</cdr:x>
      <cdr:y>0.06001</cdr:y>
    </cdr:from>
    <cdr:to>
      <cdr:x>0.76818</cdr:x>
      <cdr:y>0.10374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1F3571E6-054D-41A9-AABD-BB01895C375E}"/>
            </a:ext>
          </a:extLst>
        </cdr:cNvPr>
        <cdr:cNvSpPr txBox="1"/>
      </cdr:nvSpPr>
      <cdr:spPr>
        <a:xfrm xmlns:a="http://schemas.openxmlformats.org/drawingml/2006/main">
          <a:off x="5688632" y="288032"/>
          <a:ext cx="1004518" cy="2098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/>
            <a:t>22057</a:t>
          </a:r>
        </a:p>
      </cdr:txBody>
    </cdr:sp>
  </cdr:relSizeAnchor>
  <cdr:relSizeAnchor xmlns:cdr="http://schemas.openxmlformats.org/drawingml/2006/chartDrawing">
    <cdr:from>
      <cdr:x>0.71074</cdr:x>
      <cdr:y>0.12002</cdr:y>
    </cdr:from>
    <cdr:to>
      <cdr:x>0.82602</cdr:x>
      <cdr:y>0.16374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C218BF96-F833-4591-9506-AEDAB4CAAF52}"/>
            </a:ext>
          </a:extLst>
        </cdr:cNvPr>
        <cdr:cNvSpPr txBox="1"/>
      </cdr:nvSpPr>
      <cdr:spPr>
        <a:xfrm xmlns:a="http://schemas.openxmlformats.org/drawingml/2006/main">
          <a:off x="6192688" y="576064"/>
          <a:ext cx="1004431" cy="209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24530</a:t>
          </a:r>
        </a:p>
      </cdr:txBody>
    </cdr:sp>
  </cdr:relSizeAnchor>
  <cdr:relSizeAnchor xmlns:cdr="http://schemas.openxmlformats.org/drawingml/2006/chartDrawing">
    <cdr:from>
      <cdr:x>0.78344</cdr:x>
      <cdr:y>0.02671</cdr:y>
    </cdr:from>
    <cdr:to>
      <cdr:x>0.8535</cdr:x>
      <cdr:y>0.15148</cdr:y>
    </cdr:to>
    <cdr:sp macro="" textlink="">
      <cdr:nvSpPr>
        <cdr:cNvPr id="7" name="Овал 6">
          <a:extLst xmlns:a="http://schemas.openxmlformats.org/drawingml/2006/main">
            <a:ext uri="{FF2B5EF4-FFF2-40B4-BE49-F238E27FC236}">
              <a16:creationId xmlns:a16="http://schemas.microsoft.com/office/drawing/2014/main" id="{65B2F84D-D883-4313-BF3D-5FD936516228}"/>
            </a:ext>
          </a:extLst>
        </cdr:cNvPr>
        <cdr:cNvSpPr/>
      </cdr:nvSpPr>
      <cdr:spPr>
        <a:xfrm xmlns:a="http://schemas.openxmlformats.org/drawingml/2006/main">
          <a:off x="8856984" y="151548"/>
          <a:ext cx="792088" cy="70788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/>
            <a:t>е</a:t>
          </a:r>
        </a:p>
      </cdr:txBody>
    </cdr:sp>
  </cdr:relSizeAnchor>
  <cdr:relSizeAnchor xmlns:cdr="http://schemas.openxmlformats.org/drawingml/2006/chartDrawing">
    <cdr:from>
      <cdr:x>0.78344</cdr:x>
      <cdr:y>0.05923</cdr:y>
    </cdr:from>
    <cdr:to>
      <cdr:x>0.85516</cdr:x>
      <cdr:y>0.12881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9466FE4F-0011-467C-998F-80D8C4CE7B05}"/>
            </a:ext>
          </a:extLst>
        </cdr:cNvPr>
        <cdr:cNvSpPr txBox="1"/>
      </cdr:nvSpPr>
      <cdr:spPr>
        <a:xfrm xmlns:a="http://schemas.openxmlformats.org/drawingml/2006/main">
          <a:off x="8856984" y="336054"/>
          <a:ext cx="810858" cy="3947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/>
            <a:t>111 %</a:t>
          </a:r>
        </a:p>
      </cdr:txBody>
    </cdr:sp>
  </cdr:relSizeAnchor>
  <cdr:relSizeAnchor xmlns:cdr="http://schemas.openxmlformats.org/drawingml/2006/chartDrawing">
    <cdr:from>
      <cdr:x>0.03306</cdr:x>
      <cdr:y>0.24004</cdr:y>
    </cdr:from>
    <cdr:to>
      <cdr:x>0.18471</cdr:x>
      <cdr:y>0.34506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6E56E4E-1A2E-4AD1-99E7-0BB51EEC527A}"/>
            </a:ext>
          </a:extLst>
        </cdr:cNvPr>
        <cdr:cNvSpPr txBox="1"/>
      </cdr:nvSpPr>
      <cdr:spPr>
        <a:xfrm xmlns:a="http://schemas.openxmlformats.org/drawingml/2006/main">
          <a:off x="373752" y="1361853"/>
          <a:ext cx="1714480" cy="595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/>
            <a:t>Вступительные взносы</a:t>
          </a:r>
        </a:p>
      </cdr:txBody>
    </cdr:sp>
  </cdr:relSizeAnchor>
  <cdr:relSizeAnchor xmlns:cdr="http://schemas.openxmlformats.org/drawingml/2006/chartDrawing">
    <cdr:from>
      <cdr:x>0.19739</cdr:x>
      <cdr:y>0.24004</cdr:y>
    </cdr:from>
    <cdr:to>
      <cdr:x>0.26551</cdr:x>
      <cdr:y>0.28376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0B58E914-C9B6-477D-AE72-025AB5D90770}"/>
            </a:ext>
          </a:extLst>
        </cdr:cNvPr>
        <cdr:cNvSpPr txBox="1"/>
      </cdr:nvSpPr>
      <cdr:spPr>
        <a:xfrm xmlns:a="http://schemas.openxmlformats.org/drawingml/2006/main">
          <a:off x="1719822" y="1152128"/>
          <a:ext cx="593527" cy="209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150</a:t>
          </a:r>
        </a:p>
      </cdr:txBody>
    </cdr:sp>
  </cdr:relSizeAnchor>
  <cdr:relSizeAnchor xmlns:cdr="http://schemas.openxmlformats.org/drawingml/2006/chartDrawing">
    <cdr:from>
      <cdr:x>0.26551</cdr:x>
      <cdr:y>0.28505</cdr:y>
    </cdr:from>
    <cdr:to>
      <cdr:x>0.33363</cdr:x>
      <cdr:y>0.32877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0C151C6-1C1B-480E-BB6C-9B89D7412016}"/>
            </a:ext>
          </a:extLst>
        </cdr:cNvPr>
        <cdr:cNvSpPr txBox="1"/>
      </cdr:nvSpPr>
      <cdr:spPr>
        <a:xfrm xmlns:a="http://schemas.openxmlformats.org/drawingml/2006/main">
          <a:off x="2313349" y="1368152"/>
          <a:ext cx="593528" cy="209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225</a:t>
          </a:r>
        </a:p>
      </cdr:txBody>
    </cdr:sp>
  </cdr:relSizeAnchor>
  <cdr:relSizeAnchor xmlns:cdr="http://schemas.openxmlformats.org/drawingml/2006/chartDrawing">
    <cdr:from>
      <cdr:x>0.03185</cdr:x>
      <cdr:y>0.42479</cdr:y>
    </cdr:from>
    <cdr:to>
      <cdr:x>0.15802</cdr:x>
      <cdr:y>0.47636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851B6198-D8E3-469F-843F-F3D1CFC153CD}"/>
            </a:ext>
          </a:extLst>
        </cdr:cNvPr>
        <cdr:cNvSpPr txBox="1"/>
      </cdr:nvSpPr>
      <cdr:spPr>
        <a:xfrm xmlns:a="http://schemas.openxmlformats.org/drawingml/2006/main">
          <a:off x="360040" y="2410039"/>
          <a:ext cx="1426448" cy="292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Членские взносы</a:t>
          </a:r>
        </a:p>
      </cdr:txBody>
    </cdr:sp>
  </cdr:relSizeAnchor>
  <cdr:relSizeAnchor xmlns:cdr="http://schemas.openxmlformats.org/drawingml/2006/chartDrawing">
    <cdr:from>
      <cdr:x>0.58164</cdr:x>
      <cdr:y>0.42007</cdr:y>
    </cdr:from>
    <cdr:to>
      <cdr:x>0.64976</cdr:x>
      <cdr:y>0.46379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A8EC1879-1280-482B-B4AD-E7762578C1A1}"/>
            </a:ext>
          </a:extLst>
        </cdr:cNvPr>
        <cdr:cNvSpPr txBox="1"/>
      </cdr:nvSpPr>
      <cdr:spPr>
        <a:xfrm xmlns:a="http://schemas.openxmlformats.org/drawingml/2006/main">
          <a:off x="5067825" y="2016224"/>
          <a:ext cx="593527" cy="209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19608</a:t>
          </a:r>
        </a:p>
      </cdr:txBody>
    </cdr:sp>
  </cdr:relSizeAnchor>
  <cdr:relSizeAnchor xmlns:cdr="http://schemas.openxmlformats.org/drawingml/2006/chartDrawing">
    <cdr:from>
      <cdr:x>0.62176</cdr:x>
      <cdr:y>0.47814</cdr:y>
    </cdr:from>
    <cdr:to>
      <cdr:x>0.68987</cdr:x>
      <cdr:y>0.52186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7F83BB46-B88B-4EBA-8758-75CDFF136FBF}"/>
            </a:ext>
          </a:extLst>
        </cdr:cNvPr>
        <cdr:cNvSpPr txBox="1"/>
      </cdr:nvSpPr>
      <cdr:spPr>
        <a:xfrm xmlns:a="http://schemas.openxmlformats.org/drawingml/2006/main">
          <a:off x="5417337" y="2294958"/>
          <a:ext cx="593440" cy="209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21718</a:t>
          </a:r>
        </a:p>
      </cdr:txBody>
    </cdr:sp>
  </cdr:relSizeAnchor>
  <cdr:relSizeAnchor xmlns:cdr="http://schemas.openxmlformats.org/drawingml/2006/chartDrawing">
    <cdr:from>
      <cdr:x>0.33058</cdr:x>
      <cdr:y>0.21333</cdr:y>
    </cdr:from>
    <cdr:to>
      <cdr:x>0.3949</cdr:x>
      <cdr:y>0.3381</cdr:y>
    </cdr:to>
    <cdr:sp macro="" textlink="">
      <cdr:nvSpPr>
        <cdr:cNvPr id="15" name="Овал 14">
          <a:extLst xmlns:a="http://schemas.openxmlformats.org/drawingml/2006/main">
            <a:ext uri="{FF2B5EF4-FFF2-40B4-BE49-F238E27FC236}">
              <a16:creationId xmlns:a16="http://schemas.microsoft.com/office/drawing/2014/main" id="{7047828C-6AE0-4915-A30A-236B6ECB18DC}"/>
            </a:ext>
          </a:extLst>
        </cdr:cNvPr>
        <cdr:cNvSpPr/>
      </cdr:nvSpPr>
      <cdr:spPr>
        <a:xfrm xmlns:a="http://schemas.openxmlformats.org/drawingml/2006/main">
          <a:off x="3737292" y="1210305"/>
          <a:ext cx="727204" cy="70788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е</a:t>
          </a:r>
        </a:p>
      </cdr:txBody>
    </cdr:sp>
  </cdr:relSizeAnchor>
  <cdr:relSizeAnchor xmlns:cdr="http://schemas.openxmlformats.org/drawingml/2006/chartDrawing">
    <cdr:from>
      <cdr:x>0.67769</cdr:x>
      <cdr:y>0.37809</cdr:y>
    </cdr:from>
    <cdr:to>
      <cdr:x>0.73945</cdr:x>
      <cdr:y>0.49508</cdr:y>
    </cdr:to>
    <cdr:sp macro="" textlink="">
      <cdr:nvSpPr>
        <cdr:cNvPr id="16" name="Овал 15">
          <a:extLst xmlns:a="http://schemas.openxmlformats.org/drawingml/2006/main">
            <a:ext uri="{FF2B5EF4-FFF2-40B4-BE49-F238E27FC236}">
              <a16:creationId xmlns:a16="http://schemas.microsoft.com/office/drawing/2014/main" id="{824A6F36-E8C1-43C5-A988-AF75250DD4D8}"/>
            </a:ext>
          </a:extLst>
        </cdr:cNvPr>
        <cdr:cNvSpPr/>
      </cdr:nvSpPr>
      <cdr:spPr>
        <a:xfrm xmlns:a="http://schemas.openxmlformats.org/drawingml/2006/main">
          <a:off x="7661459" y="2145050"/>
          <a:ext cx="698213" cy="663758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е</a:t>
          </a:r>
        </a:p>
      </cdr:txBody>
    </cdr:sp>
  </cdr:relSizeAnchor>
  <cdr:relSizeAnchor xmlns:cdr="http://schemas.openxmlformats.org/drawingml/2006/chartDrawing">
    <cdr:from>
      <cdr:x>0.33121</cdr:x>
      <cdr:y>0.23847</cdr:y>
    </cdr:from>
    <cdr:to>
      <cdr:x>0.4019</cdr:x>
      <cdr:y>0.30799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4200E05E-2218-4517-BB75-E898BD0EB953}"/>
            </a:ext>
          </a:extLst>
        </cdr:cNvPr>
        <cdr:cNvSpPr txBox="1"/>
      </cdr:nvSpPr>
      <cdr:spPr>
        <a:xfrm xmlns:a="http://schemas.openxmlformats.org/drawingml/2006/main">
          <a:off x="3744416" y="1352962"/>
          <a:ext cx="799212" cy="394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/>
            <a:t>150 %</a:t>
          </a:r>
        </a:p>
      </cdr:txBody>
    </cdr:sp>
  </cdr:relSizeAnchor>
  <cdr:relSizeAnchor xmlns:cdr="http://schemas.openxmlformats.org/drawingml/2006/chartDrawing">
    <cdr:from>
      <cdr:x>0.67769</cdr:x>
      <cdr:y>0.40507</cdr:y>
    </cdr:from>
    <cdr:to>
      <cdr:x>0.74582</cdr:x>
      <cdr:y>0.46619</cdr:y>
    </cdr:to>
    <cdr:sp macro="" textlink="">
      <cdr:nvSpPr>
        <cdr:cNvPr id="18" name="TextBox 1">
          <a:extLst xmlns:a="http://schemas.openxmlformats.org/drawingml/2006/main">
            <a:ext uri="{FF2B5EF4-FFF2-40B4-BE49-F238E27FC236}">
              <a16:creationId xmlns:a16="http://schemas.microsoft.com/office/drawing/2014/main" id="{F26E58E6-4C78-4BD9-B931-7DA7C12D7108}"/>
            </a:ext>
          </a:extLst>
        </cdr:cNvPr>
        <cdr:cNvSpPr txBox="1"/>
      </cdr:nvSpPr>
      <cdr:spPr>
        <a:xfrm xmlns:a="http://schemas.openxmlformats.org/drawingml/2006/main">
          <a:off x="5904656" y="1944216"/>
          <a:ext cx="593614" cy="2934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/>
            <a:t>110 %</a:t>
          </a:r>
        </a:p>
      </cdr:txBody>
    </cdr:sp>
  </cdr:relSizeAnchor>
  <cdr:relSizeAnchor xmlns:cdr="http://schemas.openxmlformats.org/drawingml/2006/chartDrawing">
    <cdr:from>
      <cdr:x>0.03306</cdr:x>
      <cdr:y>0.6001</cdr:y>
    </cdr:from>
    <cdr:to>
      <cdr:x>0.10842</cdr:x>
      <cdr:y>0.70138</cdr:y>
    </cdr:to>
    <cdr:sp macro="" textlink="">
      <cdr:nvSpPr>
        <cdr:cNvPr id="20" name="TextBox 1">
          <a:extLst xmlns:a="http://schemas.openxmlformats.org/drawingml/2006/main">
            <a:ext uri="{FF2B5EF4-FFF2-40B4-BE49-F238E27FC236}">
              <a16:creationId xmlns:a16="http://schemas.microsoft.com/office/drawing/2014/main" id="{41347C01-5F34-4D83-AB3A-DB395D8F9551}"/>
            </a:ext>
          </a:extLst>
        </cdr:cNvPr>
        <cdr:cNvSpPr txBox="1"/>
      </cdr:nvSpPr>
      <cdr:spPr>
        <a:xfrm xmlns:a="http://schemas.openxmlformats.org/drawingml/2006/main">
          <a:off x="288032" y="2880320"/>
          <a:ext cx="656610" cy="486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Прочие</a:t>
          </a:r>
        </a:p>
        <a:p xmlns:a="http://schemas.openxmlformats.org/drawingml/2006/main">
          <a:r>
            <a:rPr lang="ru-RU" sz="1600" dirty="0"/>
            <a:t>доходы</a:t>
          </a:r>
        </a:p>
      </cdr:txBody>
    </cdr:sp>
  </cdr:relSizeAnchor>
  <cdr:relSizeAnchor xmlns:cdr="http://schemas.openxmlformats.org/drawingml/2006/chartDrawing">
    <cdr:from>
      <cdr:x>0.03306</cdr:x>
      <cdr:y>0.82513</cdr:y>
    </cdr:from>
    <cdr:to>
      <cdr:x>0.19922</cdr:x>
      <cdr:y>0.87512</cdr:y>
    </cdr:to>
    <cdr:sp macro="" textlink="">
      <cdr:nvSpPr>
        <cdr:cNvPr id="21" name="TextBox 1">
          <a:extLst xmlns:a="http://schemas.openxmlformats.org/drawingml/2006/main">
            <a:ext uri="{FF2B5EF4-FFF2-40B4-BE49-F238E27FC236}">
              <a16:creationId xmlns:a16="http://schemas.microsoft.com/office/drawing/2014/main" id="{FF69F2E6-EEC6-4AD7-91C0-8B905D04ADB5}"/>
            </a:ext>
          </a:extLst>
        </cdr:cNvPr>
        <cdr:cNvSpPr txBox="1"/>
      </cdr:nvSpPr>
      <cdr:spPr>
        <a:xfrm xmlns:a="http://schemas.openxmlformats.org/drawingml/2006/main">
          <a:off x="288032" y="3960440"/>
          <a:ext cx="1447747" cy="239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Целевые взносы</a:t>
          </a:r>
        </a:p>
      </cdr:txBody>
    </cdr:sp>
  </cdr:relSizeAnchor>
  <cdr:relSizeAnchor xmlns:cdr="http://schemas.openxmlformats.org/drawingml/2006/chartDrawing">
    <cdr:from>
      <cdr:x>0.13223</cdr:x>
      <cdr:y>0.6001</cdr:y>
    </cdr:from>
    <cdr:to>
      <cdr:x>0.20034</cdr:x>
      <cdr:y>0.64382</cdr:y>
    </cdr:to>
    <cdr:sp macro="" textlink="">
      <cdr:nvSpPr>
        <cdr:cNvPr id="22" name="TextBox 1">
          <a:extLst xmlns:a="http://schemas.openxmlformats.org/drawingml/2006/main">
            <a:ext uri="{FF2B5EF4-FFF2-40B4-BE49-F238E27FC236}">
              <a16:creationId xmlns:a16="http://schemas.microsoft.com/office/drawing/2014/main" id="{6BE7F0B8-A5AD-4DF6-B872-FEFE68C1C48B}"/>
            </a:ext>
          </a:extLst>
        </cdr:cNvPr>
        <cdr:cNvSpPr txBox="1"/>
      </cdr:nvSpPr>
      <cdr:spPr>
        <a:xfrm xmlns:a="http://schemas.openxmlformats.org/drawingml/2006/main">
          <a:off x="1152128" y="2880320"/>
          <a:ext cx="593440" cy="209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77</a:t>
          </a:r>
        </a:p>
      </cdr:txBody>
    </cdr:sp>
  </cdr:relSizeAnchor>
  <cdr:relSizeAnchor xmlns:cdr="http://schemas.openxmlformats.org/drawingml/2006/chartDrawing">
    <cdr:from>
      <cdr:x>0.33884</cdr:x>
      <cdr:y>0.6451</cdr:y>
    </cdr:from>
    <cdr:to>
      <cdr:x>0.40696</cdr:x>
      <cdr:y>0.68883</cdr:y>
    </cdr:to>
    <cdr:sp macro="" textlink="">
      <cdr:nvSpPr>
        <cdr:cNvPr id="23" name="TextBox 1">
          <a:extLst xmlns:a="http://schemas.openxmlformats.org/drawingml/2006/main">
            <a:ext uri="{FF2B5EF4-FFF2-40B4-BE49-F238E27FC236}">
              <a16:creationId xmlns:a16="http://schemas.microsoft.com/office/drawing/2014/main" id="{6BE7F0B8-A5AD-4DF6-B872-FEFE68C1C48B}"/>
            </a:ext>
          </a:extLst>
        </cdr:cNvPr>
        <cdr:cNvSpPr txBox="1"/>
      </cdr:nvSpPr>
      <cdr:spPr>
        <a:xfrm xmlns:a="http://schemas.openxmlformats.org/drawingml/2006/main">
          <a:off x="2952328" y="3096344"/>
          <a:ext cx="593528" cy="2098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215</a:t>
          </a:r>
        </a:p>
      </cdr:txBody>
    </cdr:sp>
  </cdr:relSizeAnchor>
  <cdr:relSizeAnchor xmlns:cdr="http://schemas.openxmlformats.org/drawingml/2006/chartDrawing">
    <cdr:from>
      <cdr:x>0.22314</cdr:x>
      <cdr:y>0.82513</cdr:y>
    </cdr:from>
    <cdr:to>
      <cdr:x>0.29126</cdr:x>
      <cdr:y>0.86886</cdr:y>
    </cdr:to>
    <cdr:sp macro="" textlink="">
      <cdr:nvSpPr>
        <cdr:cNvPr id="24" name="TextBox 1">
          <a:extLst xmlns:a="http://schemas.openxmlformats.org/drawingml/2006/main">
            <a:ext uri="{FF2B5EF4-FFF2-40B4-BE49-F238E27FC236}">
              <a16:creationId xmlns:a16="http://schemas.microsoft.com/office/drawing/2014/main" id="{6BE7F0B8-A5AD-4DF6-B872-FEFE68C1C48B}"/>
            </a:ext>
          </a:extLst>
        </cdr:cNvPr>
        <cdr:cNvSpPr txBox="1"/>
      </cdr:nvSpPr>
      <cdr:spPr>
        <a:xfrm xmlns:a="http://schemas.openxmlformats.org/drawingml/2006/main">
          <a:off x="1944216" y="3960440"/>
          <a:ext cx="593528" cy="2098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150</a:t>
          </a:r>
        </a:p>
      </cdr:txBody>
    </cdr:sp>
  </cdr:relSizeAnchor>
  <cdr:relSizeAnchor xmlns:cdr="http://schemas.openxmlformats.org/drawingml/2006/chartDrawing">
    <cdr:from>
      <cdr:x>0.40774</cdr:x>
      <cdr:y>0.58509</cdr:y>
    </cdr:from>
    <cdr:to>
      <cdr:x>0.47452</cdr:x>
      <cdr:y>0.70986</cdr:y>
    </cdr:to>
    <cdr:sp macro="" textlink="">
      <cdr:nvSpPr>
        <cdr:cNvPr id="25" name="Овал 24">
          <a:extLst xmlns:a="http://schemas.openxmlformats.org/drawingml/2006/main">
            <a:ext uri="{FF2B5EF4-FFF2-40B4-BE49-F238E27FC236}">
              <a16:creationId xmlns:a16="http://schemas.microsoft.com/office/drawing/2014/main" id="{005873D5-66CE-4136-A6CA-6B28C00903C3}"/>
            </a:ext>
          </a:extLst>
        </cdr:cNvPr>
        <cdr:cNvSpPr/>
      </cdr:nvSpPr>
      <cdr:spPr>
        <a:xfrm xmlns:a="http://schemas.openxmlformats.org/drawingml/2006/main">
          <a:off x="4609605" y="3319475"/>
          <a:ext cx="754965" cy="707886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е</a:t>
          </a:r>
        </a:p>
      </cdr:txBody>
    </cdr:sp>
  </cdr:relSizeAnchor>
  <cdr:relSizeAnchor xmlns:cdr="http://schemas.openxmlformats.org/drawingml/2006/chartDrawing">
    <cdr:from>
      <cdr:x>0.41401</cdr:x>
      <cdr:y>0.60654</cdr:y>
    </cdr:from>
    <cdr:to>
      <cdr:x>0.49269</cdr:x>
      <cdr:y>0.66955</cdr:y>
    </cdr:to>
    <cdr:sp macro="" textlink="">
      <cdr:nvSpPr>
        <cdr:cNvPr id="27" name="TextBox 1">
          <a:extLst xmlns:a="http://schemas.openxmlformats.org/drawingml/2006/main">
            <a:ext uri="{FF2B5EF4-FFF2-40B4-BE49-F238E27FC236}">
              <a16:creationId xmlns:a16="http://schemas.microsoft.com/office/drawing/2014/main" id="{E0E32295-EB3B-4075-9100-D8954B4D8510}"/>
            </a:ext>
          </a:extLst>
        </cdr:cNvPr>
        <cdr:cNvSpPr txBox="1"/>
      </cdr:nvSpPr>
      <cdr:spPr>
        <a:xfrm xmlns:a="http://schemas.openxmlformats.org/drawingml/2006/main">
          <a:off x="4680520" y="3441194"/>
          <a:ext cx="889451" cy="357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/>
            <a:t>278 %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0.0094</cdr:x>
      <cdr:y>0.09073</cdr:y>
    </cdr:from>
    <cdr:to>
      <cdr:x>0.11957</cdr:x>
      <cdr:y>0.17247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8ABB8CD-F0D1-4C19-90E6-F4B250C4A67E}"/>
            </a:ext>
          </a:extLst>
        </cdr:cNvPr>
        <cdr:cNvSpPr txBox="1"/>
      </cdr:nvSpPr>
      <cdr:spPr>
        <a:xfrm xmlns:a="http://schemas.openxmlformats.org/drawingml/2006/main">
          <a:off x="112304" y="589157"/>
          <a:ext cx="1316898" cy="530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3600" b="1" dirty="0"/>
            <a:t>Всего</a:t>
          </a:r>
        </a:p>
      </cdr:txBody>
    </cdr:sp>
  </cdr:relSizeAnchor>
  <cdr:relSizeAnchor xmlns:cdr="http://schemas.openxmlformats.org/drawingml/2006/chartDrawing">
    <cdr:from>
      <cdr:x>0.81281</cdr:x>
      <cdr:y>0.08778</cdr:y>
    </cdr:from>
    <cdr:to>
      <cdr:x>0.88908</cdr:x>
      <cdr:y>0.13992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D9FC355A-3AA5-4756-9AE3-CD2801B0B9DA}"/>
            </a:ext>
          </a:extLst>
        </cdr:cNvPr>
        <cdr:cNvSpPr txBox="1"/>
      </cdr:nvSpPr>
      <cdr:spPr>
        <a:xfrm xmlns:a="http://schemas.openxmlformats.org/drawingml/2006/main">
          <a:off x="9715805" y="570030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21355</a:t>
          </a:r>
        </a:p>
      </cdr:txBody>
    </cdr:sp>
  </cdr:relSizeAnchor>
  <cdr:relSizeAnchor xmlns:cdr="http://schemas.openxmlformats.org/drawingml/2006/chartDrawing">
    <cdr:from>
      <cdr:x>0.01205</cdr:x>
      <cdr:y>0.20137</cdr:y>
    </cdr:from>
    <cdr:to>
      <cdr:x>0.07709</cdr:x>
      <cdr:y>0.25255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57926A76-379C-4870-8480-A752E8D78609}"/>
            </a:ext>
          </a:extLst>
        </cdr:cNvPr>
        <cdr:cNvSpPr txBox="1"/>
      </cdr:nvSpPr>
      <cdr:spPr>
        <a:xfrm xmlns:a="http://schemas.openxmlformats.org/drawingml/2006/main">
          <a:off x="144016" y="1307640"/>
          <a:ext cx="777444" cy="332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ФОТ</a:t>
          </a:r>
        </a:p>
      </cdr:txBody>
    </cdr:sp>
  </cdr:relSizeAnchor>
  <cdr:relSizeAnchor xmlns:cdr="http://schemas.openxmlformats.org/drawingml/2006/chartDrawing">
    <cdr:from>
      <cdr:x>0.01205</cdr:x>
      <cdr:y>0.29783</cdr:y>
    </cdr:from>
    <cdr:to>
      <cdr:x>0.20717</cdr:x>
      <cdr:y>0.35776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6306628D-C8AA-49AF-ADAB-4984F91EFC92}"/>
            </a:ext>
          </a:extLst>
        </cdr:cNvPr>
        <cdr:cNvSpPr txBox="1"/>
      </cdr:nvSpPr>
      <cdr:spPr>
        <a:xfrm xmlns:a="http://schemas.openxmlformats.org/drawingml/2006/main">
          <a:off x="144016" y="1934025"/>
          <a:ext cx="2332333" cy="389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Страховые взносы</a:t>
          </a:r>
        </a:p>
      </cdr:txBody>
    </cdr:sp>
  </cdr:relSizeAnchor>
  <cdr:relSizeAnchor xmlns:cdr="http://schemas.openxmlformats.org/drawingml/2006/chartDrawing">
    <cdr:from>
      <cdr:x>0.01205</cdr:x>
      <cdr:y>0.40121</cdr:y>
    </cdr:from>
    <cdr:to>
      <cdr:x>0.07709</cdr:x>
      <cdr:y>0.45239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6306628D-C8AA-49AF-ADAB-4984F91EFC92}"/>
            </a:ext>
          </a:extLst>
        </cdr:cNvPr>
        <cdr:cNvSpPr txBox="1"/>
      </cdr:nvSpPr>
      <cdr:spPr>
        <a:xfrm xmlns:a="http://schemas.openxmlformats.org/drawingml/2006/main">
          <a:off x="144016" y="2605381"/>
          <a:ext cx="777444" cy="332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АХР</a:t>
          </a:r>
        </a:p>
      </cdr:txBody>
    </cdr:sp>
  </cdr:relSizeAnchor>
  <cdr:relSizeAnchor xmlns:cdr="http://schemas.openxmlformats.org/drawingml/2006/chartDrawing">
    <cdr:from>
      <cdr:x>0.01205</cdr:x>
      <cdr:y>0.49741</cdr:y>
    </cdr:from>
    <cdr:to>
      <cdr:x>0.15839</cdr:x>
      <cdr:y>0.54859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6306628D-C8AA-49AF-ADAB-4984F91EFC92}"/>
            </a:ext>
          </a:extLst>
        </cdr:cNvPr>
        <cdr:cNvSpPr txBox="1"/>
      </cdr:nvSpPr>
      <cdr:spPr>
        <a:xfrm xmlns:a="http://schemas.openxmlformats.org/drawingml/2006/main">
          <a:off x="144016" y="2793764"/>
          <a:ext cx="1749250" cy="287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ЧВ в НОСТРОЙ</a:t>
          </a:r>
        </a:p>
      </cdr:txBody>
    </cdr:sp>
  </cdr:relSizeAnchor>
  <cdr:relSizeAnchor xmlns:cdr="http://schemas.openxmlformats.org/drawingml/2006/chartDrawing">
    <cdr:from>
      <cdr:x>0.0094</cdr:x>
      <cdr:y>0.60081</cdr:y>
    </cdr:from>
    <cdr:to>
      <cdr:x>0.11509</cdr:x>
      <cdr:y>0.65199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5F709DFD-3447-43D3-BC0F-FB8B3A27E6E7}"/>
            </a:ext>
          </a:extLst>
        </cdr:cNvPr>
        <cdr:cNvSpPr txBox="1"/>
      </cdr:nvSpPr>
      <cdr:spPr>
        <a:xfrm xmlns:a="http://schemas.openxmlformats.org/drawingml/2006/main">
          <a:off x="112304" y="3901525"/>
          <a:ext cx="1263347" cy="3323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ЧВ в ССКО</a:t>
          </a:r>
        </a:p>
      </cdr:txBody>
    </cdr:sp>
  </cdr:relSizeAnchor>
  <cdr:relSizeAnchor xmlns:cdr="http://schemas.openxmlformats.org/drawingml/2006/chartDrawing">
    <cdr:from>
      <cdr:x>0.0094</cdr:x>
      <cdr:y>0.7006</cdr:y>
    </cdr:from>
    <cdr:to>
      <cdr:x>0.08257</cdr:x>
      <cdr:y>0.73899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569A3AD4-66F1-42EC-AF36-D5DED951813C}"/>
            </a:ext>
          </a:extLst>
        </cdr:cNvPr>
        <cdr:cNvSpPr txBox="1"/>
      </cdr:nvSpPr>
      <cdr:spPr>
        <a:xfrm xmlns:a="http://schemas.openxmlformats.org/drawingml/2006/main">
          <a:off x="112304" y="4549597"/>
          <a:ext cx="874625" cy="249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Налоги</a:t>
          </a:r>
        </a:p>
      </cdr:txBody>
    </cdr:sp>
  </cdr:relSizeAnchor>
  <cdr:relSizeAnchor xmlns:cdr="http://schemas.openxmlformats.org/drawingml/2006/chartDrawing">
    <cdr:from>
      <cdr:x>0.0094</cdr:x>
      <cdr:y>0.8023</cdr:y>
    </cdr:from>
    <cdr:to>
      <cdr:x>0.16652</cdr:x>
      <cdr:y>0.84069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76013F9-6507-45B9-A965-822F1B6969B7}"/>
            </a:ext>
          </a:extLst>
        </cdr:cNvPr>
        <cdr:cNvSpPr txBox="1"/>
      </cdr:nvSpPr>
      <cdr:spPr>
        <a:xfrm xmlns:a="http://schemas.openxmlformats.org/drawingml/2006/main">
          <a:off x="112304" y="5209981"/>
          <a:ext cx="1878107" cy="249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dirty="0"/>
            <a:t>Страхова-</a:t>
          </a:r>
        </a:p>
        <a:p xmlns:a="http://schemas.openxmlformats.org/drawingml/2006/main">
          <a:r>
            <a:rPr lang="ru-RU" sz="1500" dirty="0" err="1"/>
            <a:t>ние</a:t>
          </a:r>
          <a:r>
            <a:rPr lang="ru-RU" sz="1500" dirty="0"/>
            <a:t> ГО</a:t>
          </a:r>
        </a:p>
      </cdr:txBody>
    </cdr:sp>
  </cdr:relSizeAnchor>
  <cdr:relSizeAnchor xmlns:cdr="http://schemas.openxmlformats.org/drawingml/2006/chartDrawing">
    <cdr:from>
      <cdr:x>0.0094</cdr:x>
      <cdr:y>0.90339</cdr:y>
    </cdr:from>
    <cdr:to>
      <cdr:x>0.08257</cdr:x>
      <cdr:y>0.94178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776013F9-6507-45B9-A965-822F1B6969B7}"/>
            </a:ext>
          </a:extLst>
        </cdr:cNvPr>
        <cdr:cNvSpPr txBox="1"/>
      </cdr:nvSpPr>
      <cdr:spPr>
        <a:xfrm xmlns:a="http://schemas.openxmlformats.org/drawingml/2006/main">
          <a:off x="112304" y="5866431"/>
          <a:ext cx="874625" cy="249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Прочие</a:t>
          </a:r>
        </a:p>
      </cdr:txBody>
    </cdr:sp>
  </cdr:relSizeAnchor>
  <cdr:relSizeAnchor xmlns:cdr="http://schemas.openxmlformats.org/drawingml/2006/chartDrawing">
    <cdr:from>
      <cdr:x>0.63723</cdr:x>
      <cdr:y>0.20161</cdr:y>
    </cdr:from>
    <cdr:to>
      <cdr:x>0.71351</cdr:x>
      <cdr:y>0.25375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7616992" y="1309237"/>
          <a:ext cx="91180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11524</a:t>
          </a:r>
        </a:p>
      </cdr:txBody>
    </cdr:sp>
  </cdr:relSizeAnchor>
  <cdr:relSizeAnchor xmlns:cdr="http://schemas.openxmlformats.org/drawingml/2006/chartDrawing">
    <cdr:from>
      <cdr:x>0.62518</cdr:x>
      <cdr:y>0.24597</cdr:y>
    </cdr:from>
    <cdr:to>
      <cdr:x>0.70145</cdr:x>
      <cdr:y>0.2981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7472976" y="1597269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11196</a:t>
          </a:r>
        </a:p>
      </cdr:txBody>
    </cdr:sp>
  </cdr:relSizeAnchor>
  <cdr:relSizeAnchor xmlns:cdr="http://schemas.openxmlformats.org/drawingml/2006/chartDrawing">
    <cdr:from>
      <cdr:x>0.50913</cdr:x>
      <cdr:y>0.29032</cdr:y>
    </cdr:from>
    <cdr:to>
      <cdr:x>0.5854</cdr:x>
      <cdr:y>0.34246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6085750" y="1885301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3416</a:t>
          </a:r>
        </a:p>
      </cdr:txBody>
    </cdr:sp>
  </cdr:relSizeAnchor>
  <cdr:relSizeAnchor xmlns:cdr="http://schemas.openxmlformats.org/drawingml/2006/chartDrawing">
    <cdr:from>
      <cdr:x>0.49103</cdr:x>
      <cdr:y>0.34577</cdr:y>
    </cdr:from>
    <cdr:to>
      <cdr:x>0.5673</cdr:x>
      <cdr:y>0.3979</cdr:y>
    </cdr:to>
    <cdr:sp macro="" textlink="">
      <cdr:nvSpPr>
        <cdr:cNvPr id="16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5869395" y="2245341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3304</a:t>
          </a:r>
        </a:p>
      </cdr:txBody>
    </cdr:sp>
  </cdr:relSizeAnchor>
  <cdr:relSizeAnchor xmlns:cdr="http://schemas.openxmlformats.org/drawingml/2006/chartDrawing">
    <cdr:from>
      <cdr:x>0.32397</cdr:x>
      <cdr:y>0.39012</cdr:y>
    </cdr:from>
    <cdr:to>
      <cdr:x>0.40025</cdr:x>
      <cdr:y>0.44226</cdr:y>
    </cdr:to>
    <cdr:sp macro="" textlink="">
      <cdr:nvSpPr>
        <cdr:cNvPr id="17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3872576" y="2533373"/>
          <a:ext cx="91180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1719</a:t>
          </a:r>
        </a:p>
      </cdr:txBody>
    </cdr:sp>
  </cdr:relSizeAnchor>
  <cdr:relSizeAnchor xmlns:cdr="http://schemas.openxmlformats.org/drawingml/2006/chartDrawing">
    <cdr:from>
      <cdr:x>0.29988</cdr:x>
      <cdr:y>0.43448</cdr:y>
    </cdr:from>
    <cdr:to>
      <cdr:x>0.37616</cdr:x>
      <cdr:y>0.48661</cdr:y>
    </cdr:to>
    <cdr:sp macro="" textlink="">
      <cdr:nvSpPr>
        <cdr:cNvPr id="18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3584544" y="2821405"/>
          <a:ext cx="91180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1582</a:t>
          </a:r>
        </a:p>
      </cdr:txBody>
    </cdr:sp>
  </cdr:relSizeAnchor>
  <cdr:relSizeAnchor xmlns:cdr="http://schemas.openxmlformats.org/drawingml/2006/chartDrawing">
    <cdr:from>
      <cdr:x>0.25169</cdr:x>
      <cdr:y>0.49798</cdr:y>
    </cdr:from>
    <cdr:to>
      <cdr:x>0.32796</cdr:x>
      <cdr:y>0.55012</cdr:y>
    </cdr:to>
    <cdr:sp macro="" textlink="">
      <cdr:nvSpPr>
        <cdr:cNvPr id="19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3008480" y="3233817"/>
          <a:ext cx="91168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2208</a:t>
          </a:r>
        </a:p>
      </cdr:txBody>
    </cdr:sp>
  </cdr:relSizeAnchor>
  <cdr:relSizeAnchor xmlns:cdr="http://schemas.openxmlformats.org/drawingml/2006/chartDrawing">
    <cdr:from>
      <cdr:x>0.25169</cdr:x>
      <cdr:y>0.53427</cdr:y>
    </cdr:from>
    <cdr:to>
      <cdr:x>0.32796</cdr:x>
      <cdr:y>0.58641</cdr:y>
    </cdr:to>
    <cdr:sp macro="" textlink="">
      <cdr:nvSpPr>
        <cdr:cNvPr id="20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3008480" y="3469477"/>
          <a:ext cx="91168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2236</a:t>
          </a:r>
        </a:p>
      </cdr:txBody>
    </cdr:sp>
  </cdr:relSizeAnchor>
  <cdr:relSizeAnchor xmlns:cdr="http://schemas.openxmlformats.org/drawingml/2006/chartDrawing">
    <cdr:from>
      <cdr:x>0.13422</cdr:x>
      <cdr:y>0.58896</cdr:y>
    </cdr:from>
    <cdr:to>
      <cdr:x>0.21049</cdr:x>
      <cdr:y>0.64109</cdr:y>
    </cdr:to>
    <cdr:sp macro="" textlink="">
      <cdr:nvSpPr>
        <cdr:cNvPr id="21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1604324" y="3824581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1110</a:t>
          </a:r>
        </a:p>
      </cdr:txBody>
    </cdr:sp>
  </cdr:relSizeAnchor>
  <cdr:relSizeAnchor xmlns:cdr="http://schemas.openxmlformats.org/drawingml/2006/chartDrawing">
    <cdr:from>
      <cdr:x>0.13422</cdr:x>
      <cdr:y>0.63407</cdr:y>
    </cdr:from>
    <cdr:to>
      <cdr:x>0.21049</cdr:x>
      <cdr:y>0.68621</cdr:y>
    </cdr:to>
    <cdr:sp macro="" textlink="">
      <cdr:nvSpPr>
        <cdr:cNvPr id="22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1604324" y="4117549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1110</a:t>
          </a:r>
        </a:p>
      </cdr:txBody>
    </cdr:sp>
  </cdr:relSizeAnchor>
  <cdr:relSizeAnchor xmlns:cdr="http://schemas.openxmlformats.org/drawingml/2006/chartDrawing">
    <cdr:from>
      <cdr:x>0.09108</cdr:x>
      <cdr:y>0.6999</cdr:y>
    </cdr:from>
    <cdr:to>
      <cdr:x>0.16735</cdr:x>
      <cdr:y>0.75203</cdr:y>
    </cdr:to>
    <cdr:sp macro="" textlink="">
      <cdr:nvSpPr>
        <cdr:cNvPr id="23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1088688" y="4545008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721</a:t>
          </a:r>
        </a:p>
      </cdr:txBody>
    </cdr:sp>
  </cdr:relSizeAnchor>
  <cdr:relSizeAnchor xmlns:cdr="http://schemas.openxmlformats.org/drawingml/2006/chartDrawing">
    <cdr:from>
      <cdr:x>0.08704</cdr:x>
      <cdr:y>0.74388</cdr:y>
    </cdr:from>
    <cdr:to>
      <cdr:x>0.16331</cdr:x>
      <cdr:y>0.79602</cdr:y>
    </cdr:to>
    <cdr:sp macro="" textlink="">
      <cdr:nvSpPr>
        <cdr:cNvPr id="24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1040471" y="4830637"/>
          <a:ext cx="91168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685</a:t>
          </a:r>
        </a:p>
      </cdr:txBody>
    </cdr:sp>
  </cdr:relSizeAnchor>
  <cdr:relSizeAnchor xmlns:cdr="http://schemas.openxmlformats.org/drawingml/2006/chartDrawing">
    <cdr:from>
      <cdr:x>0.08014</cdr:x>
      <cdr:y>0.7965</cdr:y>
    </cdr:from>
    <cdr:to>
      <cdr:x>0.15641</cdr:x>
      <cdr:y>0.84863</cdr:y>
    </cdr:to>
    <cdr:sp macro="" textlink="">
      <cdr:nvSpPr>
        <cdr:cNvPr id="25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957971" y="5172291"/>
          <a:ext cx="91168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612</a:t>
          </a:r>
        </a:p>
      </cdr:txBody>
    </cdr:sp>
  </cdr:relSizeAnchor>
  <cdr:relSizeAnchor xmlns:cdr="http://schemas.openxmlformats.org/drawingml/2006/chartDrawing">
    <cdr:from>
      <cdr:x>0.07903</cdr:x>
      <cdr:y>0.8398</cdr:y>
    </cdr:from>
    <cdr:to>
      <cdr:x>0.1553</cdr:x>
      <cdr:y>0.89193</cdr:y>
    </cdr:to>
    <cdr:sp macro="" textlink="">
      <cdr:nvSpPr>
        <cdr:cNvPr id="26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944671" y="5453501"/>
          <a:ext cx="91168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577</a:t>
          </a:r>
        </a:p>
      </cdr:txBody>
    </cdr:sp>
  </cdr:relSizeAnchor>
  <cdr:relSizeAnchor xmlns:cdr="http://schemas.openxmlformats.org/drawingml/2006/chartDrawing">
    <cdr:from>
      <cdr:x>0.09497</cdr:x>
      <cdr:y>0.90428</cdr:y>
    </cdr:from>
    <cdr:to>
      <cdr:x>0.17124</cdr:x>
      <cdr:y>0.95642</cdr:y>
    </cdr:to>
    <cdr:sp macro="" textlink="">
      <cdr:nvSpPr>
        <cdr:cNvPr id="27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1135170" y="5872242"/>
          <a:ext cx="911681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747</a:t>
          </a:r>
        </a:p>
      </cdr:txBody>
    </cdr:sp>
  </cdr:relSizeAnchor>
  <cdr:relSizeAnchor xmlns:cdr="http://schemas.openxmlformats.org/drawingml/2006/chartDrawing">
    <cdr:from>
      <cdr:x>0.08566</cdr:x>
      <cdr:y>0.94787</cdr:y>
    </cdr:from>
    <cdr:to>
      <cdr:x>0.16193</cdr:x>
      <cdr:y>1</cdr:y>
    </cdr:to>
    <cdr:sp macro="" textlink="">
      <cdr:nvSpPr>
        <cdr:cNvPr id="28" name="TextBox 1">
          <a:extLst xmlns:a="http://schemas.openxmlformats.org/drawingml/2006/main">
            <a:ext uri="{FF2B5EF4-FFF2-40B4-BE49-F238E27FC236}">
              <a16:creationId xmlns:a16="http://schemas.microsoft.com/office/drawing/2014/main" id="{9F0A568C-454C-4E71-A893-1A1CB96C074D}"/>
            </a:ext>
          </a:extLst>
        </cdr:cNvPr>
        <cdr:cNvSpPr txBox="1"/>
      </cdr:nvSpPr>
      <cdr:spPr>
        <a:xfrm xmlns:a="http://schemas.openxmlformats.org/drawingml/2006/main">
          <a:off x="1023865" y="6155259"/>
          <a:ext cx="91168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665</a:t>
          </a:r>
        </a:p>
      </cdr:txBody>
    </cdr:sp>
  </cdr:relSizeAnchor>
  <cdr:relSizeAnchor xmlns:cdr="http://schemas.openxmlformats.org/drawingml/2006/chartDrawing">
    <cdr:from>
      <cdr:x>0.94309</cdr:x>
      <cdr:y>0.12757</cdr:y>
    </cdr:from>
    <cdr:to>
      <cdr:x>0.96748</cdr:x>
      <cdr:y>0.17405</cdr:y>
    </cdr:to>
    <cdr:sp macro="" textlink="">
      <cdr:nvSpPr>
        <cdr:cNvPr id="30" name="TextBox 29">
          <a:extLst xmlns:a="http://schemas.openxmlformats.org/drawingml/2006/main">
            <a:ext uri="{FF2B5EF4-FFF2-40B4-BE49-F238E27FC236}">
              <a16:creationId xmlns:a16="http://schemas.microsoft.com/office/drawing/2014/main" id="{AB2189D3-531B-447B-BF2F-CA1D407E8991}"/>
            </a:ext>
          </a:extLst>
        </cdr:cNvPr>
        <cdr:cNvSpPr txBox="1"/>
      </cdr:nvSpPr>
      <cdr:spPr>
        <a:xfrm xmlns:a="http://schemas.openxmlformats.org/drawingml/2006/main">
          <a:off x="8352928" y="717902"/>
          <a:ext cx="216024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0.9363</cdr:x>
      <cdr:y>0.1051</cdr:y>
    </cdr:from>
    <cdr:to>
      <cdr:x>0.96882</cdr:x>
      <cdr:y>0.15159</cdr:y>
    </cdr:to>
    <cdr:sp macro="" textlink="">
      <cdr:nvSpPr>
        <cdr:cNvPr id="31" name="TextBox 30">
          <a:extLst xmlns:a="http://schemas.openxmlformats.org/drawingml/2006/main">
            <a:ext uri="{FF2B5EF4-FFF2-40B4-BE49-F238E27FC236}">
              <a16:creationId xmlns:a16="http://schemas.microsoft.com/office/drawing/2014/main" id="{B6A24701-F95B-40A3-9A3A-8EC97857EB2E}"/>
            </a:ext>
          </a:extLst>
        </cdr:cNvPr>
        <cdr:cNvSpPr txBox="1"/>
      </cdr:nvSpPr>
      <cdr:spPr>
        <a:xfrm xmlns:a="http://schemas.openxmlformats.org/drawingml/2006/main">
          <a:off x="8292770" y="591494"/>
          <a:ext cx="288032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0.12873</cdr:x>
      <cdr:y>0.79819</cdr:y>
    </cdr:from>
    <cdr:to>
      <cdr:x>0.1709</cdr:x>
      <cdr:y>0.86643</cdr:y>
    </cdr:to>
    <cdr:sp macro="" textlink="">
      <cdr:nvSpPr>
        <cdr:cNvPr id="32" name="Блок-схема: узел 31">
          <a:extLst xmlns:a="http://schemas.openxmlformats.org/drawingml/2006/main">
            <a:ext uri="{FF2B5EF4-FFF2-40B4-BE49-F238E27FC236}">
              <a16:creationId xmlns:a16="http://schemas.microsoft.com/office/drawing/2014/main" id="{030FE28F-39ED-437A-8AA5-C8C268498C0F}"/>
            </a:ext>
          </a:extLst>
        </cdr:cNvPr>
        <cdr:cNvSpPr/>
      </cdr:nvSpPr>
      <cdr:spPr>
        <a:xfrm xmlns:a="http://schemas.openxmlformats.org/drawingml/2006/main">
          <a:off x="1538807" y="5183320"/>
          <a:ext cx="504056" cy="443082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0.1409</cdr:x>
      <cdr:y>0.70188</cdr:y>
    </cdr:from>
    <cdr:to>
      <cdr:x>0.19379</cdr:x>
      <cdr:y>0.7837</cdr:y>
    </cdr:to>
    <cdr:sp macro="" textlink="">
      <cdr:nvSpPr>
        <cdr:cNvPr id="33" name="Блок-схема: узел 32">
          <a:extLst xmlns:a="http://schemas.openxmlformats.org/drawingml/2006/main">
            <a:ext uri="{FF2B5EF4-FFF2-40B4-BE49-F238E27FC236}">
              <a16:creationId xmlns:a16="http://schemas.microsoft.com/office/drawing/2014/main" id="{0062AF83-5639-4122-A133-F38CDFF09D14}"/>
            </a:ext>
          </a:extLst>
        </cdr:cNvPr>
        <cdr:cNvSpPr/>
      </cdr:nvSpPr>
      <cdr:spPr>
        <a:xfrm xmlns:a="http://schemas.openxmlformats.org/drawingml/2006/main">
          <a:off x="1684260" y="4557875"/>
          <a:ext cx="632215" cy="531299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0.19747</cdr:x>
      <cdr:y>0.58972</cdr:y>
    </cdr:from>
    <cdr:to>
      <cdr:x>0.25438</cdr:x>
      <cdr:y>0.69228</cdr:y>
    </cdr:to>
    <cdr:sp macro="" textlink="">
      <cdr:nvSpPr>
        <cdr:cNvPr id="34" name="Блок-схема: узел 33">
          <a:extLst xmlns:a="http://schemas.openxmlformats.org/drawingml/2006/main">
            <a:ext uri="{FF2B5EF4-FFF2-40B4-BE49-F238E27FC236}">
              <a16:creationId xmlns:a16="http://schemas.microsoft.com/office/drawing/2014/main" id="{0062AF83-5639-4122-A133-F38CDFF09D14}"/>
            </a:ext>
          </a:extLst>
        </cdr:cNvPr>
        <cdr:cNvSpPr/>
      </cdr:nvSpPr>
      <cdr:spPr>
        <a:xfrm xmlns:a="http://schemas.openxmlformats.org/drawingml/2006/main">
          <a:off x="2360408" y="3829517"/>
          <a:ext cx="680264" cy="666033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0.32397</cdr:x>
      <cdr:y>0.5121</cdr:y>
    </cdr:from>
    <cdr:to>
      <cdr:x>0.3745</cdr:x>
      <cdr:y>0.60256</cdr:y>
    </cdr:to>
    <cdr:sp macro="" textlink="">
      <cdr:nvSpPr>
        <cdr:cNvPr id="35" name="Блок-схема: узел 34">
          <a:extLst xmlns:a="http://schemas.openxmlformats.org/drawingml/2006/main">
            <a:ext uri="{FF2B5EF4-FFF2-40B4-BE49-F238E27FC236}">
              <a16:creationId xmlns:a16="http://schemas.microsoft.com/office/drawing/2014/main" id="{0062AF83-5639-4122-A133-F38CDFF09D14}"/>
            </a:ext>
          </a:extLst>
        </cdr:cNvPr>
        <cdr:cNvSpPr/>
      </cdr:nvSpPr>
      <cdr:spPr>
        <a:xfrm xmlns:a="http://schemas.openxmlformats.org/drawingml/2006/main">
          <a:off x="3872576" y="3325461"/>
          <a:ext cx="604002" cy="587475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0.38422</cdr:x>
      <cdr:y>0.40218</cdr:y>
    </cdr:from>
    <cdr:to>
      <cdr:x>0.44114</cdr:x>
      <cdr:y>0.5027</cdr:y>
    </cdr:to>
    <cdr:sp macro="" textlink="">
      <cdr:nvSpPr>
        <cdr:cNvPr id="36" name="Блок-схема: узел 35">
          <a:extLst xmlns:a="http://schemas.openxmlformats.org/drawingml/2006/main">
            <a:ext uri="{FF2B5EF4-FFF2-40B4-BE49-F238E27FC236}">
              <a16:creationId xmlns:a16="http://schemas.microsoft.com/office/drawing/2014/main" id="{0062AF83-5639-4122-A133-F38CDFF09D14}"/>
            </a:ext>
          </a:extLst>
        </cdr:cNvPr>
        <cdr:cNvSpPr/>
      </cdr:nvSpPr>
      <cdr:spPr>
        <a:xfrm xmlns:a="http://schemas.openxmlformats.org/drawingml/2006/main">
          <a:off x="4592656" y="2611693"/>
          <a:ext cx="680384" cy="652770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0.56434</cdr:x>
      <cdr:y>0.30141</cdr:y>
    </cdr:from>
    <cdr:to>
      <cdr:x>0.62125</cdr:x>
      <cdr:y>0.39988</cdr:y>
    </cdr:to>
    <cdr:sp macro="" textlink="">
      <cdr:nvSpPr>
        <cdr:cNvPr id="37" name="Блок-схема: узел 36">
          <a:extLst xmlns:a="http://schemas.openxmlformats.org/drawingml/2006/main">
            <a:ext uri="{FF2B5EF4-FFF2-40B4-BE49-F238E27FC236}">
              <a16:creationId xmlns:a16="http://schemas.microsoft.com/office/drawing/2014/main" id="{0062AF83-5639-4122-A133-F38CDFF09D14}"/>
            </a:ext>
          </a:extLst>
        </cdr:cNvPr>
        <cdr:cNvSpPr/>
      </cdr:nvSpPr>
      <cdr:spPr>
        <a:xfrm xmlns:a="http://schemas.openxmlformats.org/drawingml/2006/main">
          <a:off x="6745753" y="1957309"/>
          <a:ext cx="680264" cy="639447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0.71554</cdr:x>
      <cdr:y>0.20161</cdr:y>
    </cdr:from>
    <cdr:to>
      <cdr:x>0.77245</cdr:x>
      <cdr:y>0.30755</cdr:y>
    </cdr:to>
    <cdr:sp macro="" textlink="">
      <cdr:nvSpPr>
        <cdr:cNvPr id="38" name="Блок-схема: узел 37">
          <a:extLst xmlns:a="http://schemas.openxmlformats.org/drawingml/2006/main">
            <a:ext uri="{FF2B5EF4-FFF2-40B4-BE49-F238E27FC236}">
              <a16:creationId xmlns:a16="http://schemas.microsoft.com/office/drawing/2014/main" id="{0062AF83-5639-4122-A133-F38CDFF09D14}"/>
            </a:ext>
          </a:extLst>
        </cdr:cNvPr>
        <cdr:cNvSpPr/>
      </cdr:nvSpPr>
      <cdr:spPr>
        <a:xfrm xmlns:a="http://schemas.openxmlformats.org/drawingml/2006/main">
          <a:off x="8553096" y="1309237"/>
          <a:ext cx="680264" cy="687909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0.87106</cdr:x>
      <cdr:y>0.09073</cdr:y>
    </cdr:from>
    <cdr:to>
      <cdr:x>0.92797</cdr:x>
      <cdr:y>0.18722</cdr:y>
    </cdr:to>
    <cdr:sp macro="" textlink="">
      <cdr:nvSpPr>
        <cdr:cNvPr id="39" name="Блок-схема: узел 38">
          <a:extLst xmlns:a="http://schemas.openxmlformats.org/drawingml/2006/main">
            <a:ext uri="{FF2B5EF4-FFF2-40B4-BE49-F238E27FC236}">
              <a16:creationId xmlns:a16="http://schemas.microsoft.com/office/drawing/2014/main" id="{0062AF83-5639-4122-A133-F38CDFF09D14}"/>
            </a:ext>
          </a:extLst>
        </cdr:cNvPr>
        <cdr:cNvSpPr/>
      </cdr:nvSpPr>
      <cdr:spPr>
        <a:xfrm xmlns:a="http://schemas.openxmlformats.org/drawingml/2006/main">
          <a:off x="10412086" y="589157"/>
          <a:ext cx="680264" cy="626586"/>
        </a:xfrm>
        <a:prstGeom xmlns:a="http://schemas.openxmlformats.org/drawingml/2006/main" prst="flowChartConnector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0.14626</cdr:x>
      <cdr:y>0.71517</cdr:y>
    </cdr:from>
    <cdr:to>
      <cdr:x>0.20317</cdr:x>
      <cdr:y>0.76731</cdr:y>
    </cdr:to>
    <cdr:sp macro="" textlink="">
      <cdr:nvSpPr>
        <cdr:cNvPr id="40" name="TextBox 6">
          <a:extLst xmlns:a="http://schemas.openxmlformats.org/drawingml/2006/main">
            <a:ext uri="{FF2B5EF4-FFF2-40B4-BE49-F238E27FC236}">
              <a16:creationId xmlns:a16="http://schemas.microsoft.com/office/drawing/2014/main" id="{27D1C901-0B8A-495A-BFD7-13E33910F48E}"/>
            </a:ext>
          </a:extLst>
        </cdr:cNvPr>
        <cdr:cNvSpPr txBox="1"/>
      </cdr:nvSpPr>
      <cdr:spPr>
        <a:xfrm xmlns:a="http://schemas.openxmlformats.org/drawingml/2006/main">
          <a:off x="1748340" y="4644189"/>
          <a:ext cx="68026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95%</a:t>
          </a:r>
        </a:p>
      </cdr:txBody>
    </cdr:sp>
  </cdr:relSizeAnchor>
  <cdr:relSizeAnchor xmlns:cdr="http://schemas.openxmlformats.org/drawingml/2006/chartDrawing">
    <cdr:from>
      <cdr:x>0.19747</cdr:x>
      <cdr:y>0.6119</cdr:y>
    </cdr:from>
    <cdr:to>
      <cdr:x>0.25438</cdr:x>
      <cdr:y>0.66403</cdr:y>
    </cdr:to>
    <cdr:sp macro="" textlink="">
      <cdr:nvSpPr>
        <cdr:cNvPr id="41" name="TextBox 6">
          <a:extLst xmlns:a="http://schemas.openxmlformats.org/drawingml/2006/main">
            <a:ext uri="{FF2B5EF4-FFF2-40B4-BE49-F238E27FC236}">
              <a16:creationId xmlns:a16="http://schemas.microsoft.com/office/drawing/2014/main" id="{27D1C901-0B8A-495A-BFD7-13E33910F48E}"/>
            </a:ext>
          </a:extLst>
        </cdr:cNvPr>
        <cdr:cNvSpPr txBox="1"/>
      </cdr:nvSpPr>
      <cdr:spPr>
        <a:xfrm xmlns:a="http://schemas.openxmlformats.org/drawingml/2006/main">
          <a:off x="2360408" y="3973533"/>
          <a:ext cx="6802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100%</a:t>
          </a:r>
        </a:p>
      </cdr:txBody>
    </cdr:sp>
  </cdr:relSizeAnchor>
  <cdr:relSizeAnchor xmlns:cdr="http://schemas.openxmlformats.org/drawingml/2006/chartDrawing">
    <cdr:from>
      <cdr:x>0.31906</cdr:x>
      <cdr:y>0.52405</cdr:y>
    </cdr:from>
    <cdr:to>
      <cdr:x>0.37597</cdr:x>
      <cdr:y>0.57619</cdr:y>
    </cdr:to>
    <cdr:sp macro="" textlink="">
      <cdr:nvSpPr>
        <cdr:cNvPr id="42" name="TextBox 6">
          <a:extLst xmlns:a="http://schemas.openxmlformats.org/drawingml/2006/main">
            <a:ext uri="{FF2B5EF4-FFF2-40B4-BE49-F238E27FC236}">
              <a16:creationId xmlns:a16="http://schemas.microsoft.com/office/drawing/2014/main" id="{27D1C901-0B8A-495A-BFD7-13E33910F48E}"/>
            </a:ext>
          </a:extLst>
        </cdr:cNvPr>
        <cdr:cNvSpPr txBox="1"/>
      </cdr:nvSpPr>
      <cdr:spPr>
        <a:xfrm xmlns:a="http://schemas.openxmlformats.org/drawingml/2006/main">
          <a:off x="3813827" y="3403094"/>
          <a:ext cx="6802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101%</a:t>
          </a:r>
        </a:p>
      </cdr:txBody>
    </cdr:sp>
  </cdr:relSizeAnchor>
  <cdr:relSizeAnchor xmlns:cdr="http://schemas.openxmlformats.org/drawingml/2006/chartDrawing">
    <cdr:from>
      <cdr:x>0.39024</cdr:x>
      <cdr:y>0.42339</cdr:y>
    </cdr:from>
    <cdr:to>
      <cdr:x>0.44716</cdr:x>
      <cdr:y>0.47552</cdr:y>
    </cdr:to>
    <cdr:sp macro="" textlink="">
      <cdr:nvSpPr>
        <cdr:cNvPr id="43" name="TextBox 6">
          <a:extLst xmlns:a="http://schemas.openxmlformats.org/drawingml/2006/main">
            <a:ext uri="{FF2B5EF4-FFF2-40B4-BE49-F238E27FC236}">
              <a16:creationId xmlns:a16="http://schemas.microsoft.com/office/drawing/2014/main" id="{27D1C901-0B8A-495A-BFD7-13E33910F48E}"/>
            </a:ext>
          </a:extLst>
        </cdr:cNvPr>
        <cdr:cNvSpPr txBox="1"/>
      </cdr:nvSpPr>
      <cdr:spPr>
        <a:xfrm xmlns:a="http://schemas.openxmlformats.org/drawingml/2006/main">
          <a:off x="4664664" y="2749397"/>
          <a:ext cx="68038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92%</a:t>
          </a:r>
        </a:p>
      </cdr:txBody>
    </cdr:sp>
  </cdr:relSizeAnchor>
  <cdr:relSizeAnchor xmlns:cdr="http://schemas.openxmlformats.org/drawingml/2006/chartDrawing">
    <cdr:from>
      <cdr:x>0.57699</cdr:x>
      <cdr:y>0.32359</cdr:y>
    </cdr:from>
    <cdr:to>
      <cdr:x>0.6339</cdr:x>
      <cdr:y>0.37572</cdr:y>
    </cdr:to>
    <cdr:sp macro="" textlink="">
      <cdr:nvSpPr>
        <cdr:cNvPr id="44" name="TextBox 6">
          <a:extLst xmlns:a="http://schemas.openxmlformats.org/drawingml/2006/main">
            <a:ext uri="{FF2B5EF4-FFF2-40B4-BE49-F238E27FC236}">
              <a16:creationId xmlns:a16="http://schemas.microsoft.com/office/drawing/2014/main" id="{27D1C901-0B8A-495A-BFD7-13E33910F48E}"/>
            </a:ext>
          </a:extLst>
        </cdr:cNvPr>
        <cdr:cNvSpPr txBox="1"/>
      </cdr:nvSpPr>
      <cdr:spPr>
        <a:xfrm xmlns:a="http://schemas.openxmlformats.org/drawingml/2006/main">
          <a:off x="6896912" y="2101325"/>
          <a:ext cx="6802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97%</a:t>
          </a:r>
        </a:p>
      </cdr:txBody>
    </cdr:sp>
  </cdr:relSizeAnchor>
  <cdr:relSizeAnchor xmlns:cdr="http://schemas.openxmlformats.org/drawingml/2006/chartDrawing">
    <cdr:from>
      <cdr:x>0.72157</cdr:x>
      <cdr:y>0.22379</cdr:y>
    </cdr:from>
    <cdr:to>
      <cdr:x>0.77847</cdr:x>
      <cdr:y>0.27593</cdr:y>
    </cdr:to>
    <cdr:sp macro="" textlink="">
      <cdr:nvSpPr>
        <cdr:cNvPr id="45" name="TextBox 6">
          <a:extLst xmlns:a="http://schemas.openxmlformats.org/drawingml/2006/main">
            <a:ext uri="{FF2B5EF4-FFF2-40B4-BE49-F238E27FC236}">
              <a16:creationId xmlns:a16="http://schemas.microsoft.com/office/drawing/2014/main" id="{27D1C901-0B8A-495A-BFD7-13E33910F48E}"/>
            </a:ext>
          </a:extLst>
        </cdr:cNvPr>
        <cdr:cNvSpPr txBox="1"/>
      </cdr:nvSpPr>
      <cdr:spPr>
        <a:xfrm xmlns:a="http://schemas.openxmlformats.org/drawingml/2006/main">
          <a:off x="8625104" y="1453253"/>
          <a:ext cx="68026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97%</a:t>
          </a:r>
        </a:p>
      </cdr:txBody>
    </cdr:sp>
  </cdr:relSizeAnchor>
  <cdr:relSizeAnchor xmlns:cdr="http://schemas.openxmlformats.org/drawingml/2006/chartDrawing">
    <cdr:from>
      <cdr:x>0.87217</cdr:x>
      <cdr:y>0.1129</cdr:y>
    </cdr:from>
    <cdr:to>
      <cdr:x>0.92908</cdr:x>
      <cdr:y>0.16504</cdr:y>
    </cdr:to>
    <cdr:sp macro="" textlink="">
      <cdr:nvSpPr>
        <cdr:cNvPr id="46" name="TextBox 6">
          <a:extLst xmlns:a="http://schemas.openxmlformats.org/drawingml/2006/main">
            <a:ext uri="{FF2B5EF4-FFF2-40B4-BE49-F238E27FC236}">
              <a16:creationId xmlns:a16="http://schemas.microsoft.com/office/drawing/2014/main" id="{27D1C901-0B8A-495A-BFD7-13E33910F48E}"/>
            </a:ext>
          </a:extLst>
        </cdr:cNvPr>
        <cdr:cNvSpPr txBox="1"/>
      </cdr:nvSpPr>
      <cdr:spPr>
        <a:xfrm xmlns:a="http://schemas.openxmlformats.org/drawingml/2006/main">
          <a:off x="10425304" y="733173"/>
          <a:ext cx="68026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97%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022A-789B-44BE-8ED6-4CDF1A6A0FC6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D5332-0EB7-4408-8FBF-C559DC1977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93584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A805D-73E6-48B4-BEF7-E23A6DDD3B3B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7416"/>
            <a:ext cx="543814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Отчет генерального директора Ассоциации СРО "ОСКО"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3107"/>
            <a:ext cx="2945659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98584-ABE8-48A8-818D-DFD1CE39A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649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Прямоугольник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Прямоугольник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Прямоугольник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2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105923"/>
            <a:ext cx="470180" cy="5780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79976" y="283440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15880" y="1844824"/>
            <a:ext cx="667746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4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ОБЩЕЕ СОБРАНИЕ  </a:t>
            </a:r>
            <a:r>
              <a:rPr lang="ru-RU" sz="39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</a:t>
            </a:r>
          </a:p>
          <a:p>
            <a:pPr algn="ctr"/>
            <a:endParaRPr lang="ru-RU" sz="39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ЧЛЕНОВ АССОЦИАЦИИ САМОРЕГУЛИРУЕМОЙ ОРГАНИЗАЦИИ, ОСНОВАННОЙ НА ЧЛЕНСТВЕ ЛИЦ, ОСУЩЕСТВЛЯЮЩИХ СТРОИТЕЛЬСТВО  «ОБЪЕДИНЕНИЕ СТРОИТЕЛЕЙ 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КИРОВСКОЙ ОБЛАСТИ»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404314" y="5699843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 апреля 2022 г.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город Киров</a:t>
            </a:r>
          </a:p>
        </p:txBody>
      </p:sp>
    </p:spTree>
    <p:extLst>
      <p:ext uri="{BB962C8B-B14F-4D97-AF65-F5344CB8AC3E}">
        <p14:creationId xmlns:p14="http://schemas.microsoft.com/office/powerpoint/2010/main" val="515021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9B1259CB-9980-4327-B46D-1ED95584EE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651817"/>
              </p:ext>
            </p:extLst>
          </p:nvPr>
        </p:nvGraphicFramePr>
        <p:xfrm>
          <a:off x="119336" y="93818"/>
          <a:ext cx="11953328" cy="649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D439DB-FAD1-4759-870C-586CE2758A59}"/>
              </a:ext>
            </a:extLst>
          </p:cNvPr>
          <p:cNvSpPr txBox="1"/>
          <p:nvPr/>
        </p:nvSpPr>
        <p:spPr>
          <a:xfrm>
            <a:off x="3839495" y="-19251"/>
            <a:ext cx="5953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Расходы за 2021 год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FC355A-3AA5-4756-9AE3-CD2801B0B9DA}"/>
              </a:ext>
            </a:extLst>
          </p:cNvPr>
          <p:cNvSpPr txBox="1"/>
          <p:nvPr/>
        </p:nvSpPr>
        <p:spPr>
          <a:xfrm>
            <a:off x="9480376" y="980728"/>
            <a:ext cx="814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22057</a:t>
            </a:r>
          </a:p>
        </p:txBody>
      </p:sp>
      <p:sp>
        <p:nvSpPr>
          <p:cNvPr id="5" name="Блок-схема: узел 4">
            <a:extLst>
              <a:ext uri="{FF2B5EF4-FFF2-40B4-BE49-F238E27FC236}">
                <a16:creationId xmlns:a16="http://schemas.microsoft.com/office/drawing/2014/main" id="{030FE28F-39ED-437A-8AA5-C8C268498C0F}"/>
              </a:ext>
            </a:extLst>
          </p:cNvPr>
          <p:cNvSpPr/>
          <p:nvPr/>
        </p:nvSpPr>
        <p:spPr>
          <a:xfrm>
            <a:off x="1694135" y="6096488"/>
            <a:ext cx="504056" cy="443081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BEFD0E-6CC7-4129-8F73-B37E1DF3B31B}"/>
              </a:ext>
            </a:extLst>
          </p:cNvPr>
          <p:cNvSpPr txBox="1"/>
          <p:nvPr/>
        </p:nvSpPr>
        <p:spPr>
          <a:xfrm>
            <a:off x="1694135" y="6138771"/>
            <a:ext cx="6934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89%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D1C901-0B8A-495A-BFD7-13E33910F48E}"/>
              </a:ext>
            </a:extLst>
          </p:cNvPr>
          <p:cNvSpPr txBox="1"/>
          <p:nvPr/>
        </p:nvSpPr>
        <p:spPr>
          <a:xfrm>
            <a:off x="1652003" y="5356816"/>
            <a:ext cx="6934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94%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B395B7-DD03-4B08-9912-9C4B3877FE16}"/>
              </a:ext>
            </a:extLst>
          </p:cNvPr>
          <p:cNvSpPr txBox="1"/>
          <p:nvPr/>
        </p:nvSpPr>
        <p:spPr>
          <a:xfrm>
            <a:off x="5807968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8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ED8FC81-E8C5-4DEF-ADFF-F82D459B80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420802"/>
            <a:ext cx="231880" cy="3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7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1894CA-4B82-4528-90E0-EC70E56D3646}"/>
              </a:ext>
            </a:extLst>
          </p:cNvPr>
          <p:cNvSpPr txBox="1"/>
          <p:nvPr/>
        </p:nvSpPr>
        <p:spPr>
          <a:xfrm>
            <a:off x="911424" y="116633"/>
            <a:ext cx="10873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Бухгалтерский баланс на 31 декабря 2021г</a:t>
            </a:r>
          </a:p>
          <a:p>
            <a:pPr algn="ctr"/>
            <a:r>
              <a:rPr lang="ru-RU" sz="3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тыс.руб</a:t>
            </a:r>
            <a:endParaRPr lang="ru-RU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4904BD73-BFE7-4679-8D4E-448D3F2DD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483956"/>
              </p:ext>
            </p:extLst>
          </p:nvPr>
        </p:nvGraphicFramePr>
        <p:xfrm>
          <a:off x="479376" y="1334426"/>
          <a:ext cx="5256584" cy="4159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2333">
                  <a:extLst>
                    <a:ext uri="{9D8B030D-6E8A-4147-A177-3AD203B41FA5}">
                      <a16:colId xmlns:a16="http://schemas.microsoft.com/office/drawing/2014/main" val="1675512787"/>
                    </a:ext>
                  </a:extLst>
                </a:gridCol>
                <a:gridCol w="1474251">
                  <a:extLst>
                    <a:ext uri="{9D8B030D-6E8A-4147-A177-3AD203B41FA5}">
                      <a16:colId xmlns:a16="http://schemas.microsoft.com/office/drawing/2014/main" val="2491120078"/>
                    </a:ext>
                  </a:extLst>
                </a:gridCol>
              </a:tblGrid>
              <a:tr h="47408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АКТИВ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15297"/>
                  </a:ext>
                </a:extLst>
              </a:tr>
              <a:tr h="474081">
                <a:tc>
                  <a:txBody>
                    <a:bodyPr/>
                    <a:lstStyle/>
                    <a:p>
                      <a:r>
                        <a:rPr lang="ru-RU" sz="2000" b="1" dirty="0"/>
                        <a:t>Нематериальные активы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63486"/>
                  </a:ext>
                </a:extLst>
              </a:tr>
              <a:tr h="474081">
                <a:tc>
                  <a:txBody>
                    <a:bodyPr/>
                    <a:lstStyle/>
                    <a:p>
                      <a:r>
                        <a:rPr lang="ru-RU" sz="2000" b="1" dirty="0"/>
                        <a:t>Основные средства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8 468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941455"/>
                  </a:ext>
                </a:extLst>
              </a:tr>
              <a:tr h="474081">
                <a:tc>
                  <a:txBody>
                    <a:bodyPr/>
                    <a:lstStyle/>
                    <a:p>
                      <a:r>
                        <a:rPr lang="ru-RU" sz="2000" b="1" dirty="0"/>
                        <a:t>Дебиторская задолженность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721520"/>
                  </a:ext>
                </a:extLst>
              </a:tr>
              <a:tr h="1233318">
                <a:tc>
                  <a:txBody>
                    <a:bodyPr/>
                    <a:lstStyle/>
                    <a:p>
                      <a:r>
                        <a:rPr lang="ru-RU" sz="2000" b="1" dirty="0"/>
                        <a:t>Денежные средства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485 294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377701"/>
                  </a:ext>
                </a:extLst>
              </a:tr>
              <a:tr h="853991">
                <a:tc>
                  <a:txBody>
                    <a:bodyPr/>
                    <a:lstStyle/>
                    <a:p>
                      <a:r>
                        <a:rPr lang="ru-RU" sz="2000" b="1" dirty="0">
                          <a:effectLst/>
                        </a:rPr>
                        <a:t>БАЛАНС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494 471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70050"/>
                  </a:ext>
                </a:extLst>
              </a:tr>
            </a:tbl>
          </a:graphicData>
        </a:graphic>
      </p:graphicFrame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FFE3CFBD-B676-458C-8264-152DF3E603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373584"/>
              </p:ext>
            </p:extLst>
          </p:nvPr>
        </p:nvGraphicFramePr>
        <p:xfrm>
          <a:off x="6063074" y="1334426"/>
          <a:ext cx="5505534" cy="4321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1860">
                  <a:extLst>
                    <a:ext uri="{9D8B030D-6E8A-4147-A177-3AD203B41FA5}">
                      <a16:colId xmlns:a16="http://schemas.microsoft.com/office/drawing/2014/main" val="1675512787"/>
                    </a:ext>
                  </a:extLst>
                </a:gridCol>
                <a:gridCol w="1863674">
                  <a:extLst>
                    <a:ext uri="{9D8B030D-6E8A-4147-A177-3AD203B41FA5}">
                      <a16:colId xmlns:a16="http://schemas.microsoft.com/office/drawing/2014/main" val="2491120078"/>
                    </a:ext>
                  </a:extLst>
                </a:gridCol>
              </a:tblGrid>
              <a:tr h="62540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effectLst/>
                        </a:rPr>
                        <a:t>ПАССИВ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115297"/>
                  </a:ext>
                </a:extLst>
              </a:tr>
              <a:tr h="577295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effectLst/>
                        </a:rPr>
                        <a:t>Целевые средства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485 146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63486"/>
                  </a:ext>
                </a:extLst>
              </a:tr>
              <a:tr h="844098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effectLst/>
                        </a:rPr>
                        <a:t>Фонд недвижимого и особо ценного движимого имущества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8 523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941455"/>
                  </a:ext>
                </a:extLst>
              </a:tr>
              <a:tr h="867776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effectLst/>
                        </a:rPr>
                        <a:t>Кредиторская задолженность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721520"/>
                  </a:ext>
                </a:extLst>
              </a:tr>
              <a:tr h="529285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effectLst/>
                        </a:rPr>
                        <a:t>Оценочные обязательства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377701"/>
                  </a:ext>
                </a:extLst>
              </a:tr>
              <a:tr h="716092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effectLst/>
                        </a:rPr>
                        <a:t>БАЛАНС</a:t>
                      </a:r>
                      <a:endParaRPr lang="en-US" sz="2000" b="1" i="0" dirty="0">
                        <a:effectLst/>
                      </a:endParaRPr>
                    </a:p>
                    <a:p>
                      <a:endParaRPr lang="en-US" sz="2000" b="1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494 471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7005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2D967AA-5E25-4155-A453-F418FEA3348E}"/>
              </a:ext>
            </a:extLst>
          </p:cNvPr>
          <p:cNvSpPr txBox="1"/>
          <p:nvPr/>
        </p:nvSpPr>
        <p:spPr>
          <a:xfrm>
            <a:off x="5807968" y="64516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9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F03102D-0424-4F78-9C77-37E40E8AAA7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453598"/>
            <a:ext cx="231880" cy="3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27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76FC68-63F0-4004-871A-FECA4EF336B5}"/>
              </a:ext>
            </a:extLst>
          </p:cNvPr>
          <p:cNvSpPr txBox="1"/>
          <p:nvPr/>
        </p:nvSpPr>
        <p:spPr>
          <a:xfrm>
            <a:off x="335360" y="116632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Отчет о финансовых результатах </a:t>
            </a:r>
          </a:p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 январь – декабрь 2021г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0047B9-32EA-4D46-840F-BD91639ABD06}"/>
              </a:ext>
            </a:extLst>
          </p:cNvPr>
          <p:cNvSpPr txBox="1"/>
          <p:nvPr/>
        </p:nvSpPr>
        <p:spPr>
          <a:xfrm>
            <a:off x="6023992" y="98618"/>
            <a:ext cx="5992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Отчет о целевом </a:t>
            </a:r>
          </a:p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использовании средств </a:t>
            </a:r>
          </a:p>
          <a:p>
            <a:pPr algn="ctr"/>
            <a:r>
              <a:rPr lang="ru-RU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 январь – декабрь 2021г 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77EDB73-9B2F-4BA7-9F1A-18A42EB25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037799"/>
              </p:ext>
            </p:extLst>
          </p:nvPr>
        </p:nvGraphicFramePr>
        <p:xfrm>
          <a:off x="551384" y="1889432"/>
          <a:ext cx="5256584" cy="4510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292">
                  <a:extLst>
                    <a:ext uri="{9D8B030D-6E8A-4147-A177-3AD203B41FA5}">
                      <a16:colId xmlns:a16="http://schemas.microsoft.com/office/drawing/2014/main" val="2193829580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1407131217"/>
                    </a:ext>
                  </a:extLst>
                </a:gridCol>
              </a:tblGrid>
              <a:tr h="79891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/>
                        <a:t>тыс.руб</a:t>
                      </a:r>
                      <a:endParaRPr lang="ru-RU" sz="2400" b="1" dirty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62943"/>
                  </a:ext>
                </a:extLst>
              </a:tr>
              <a:tr h="451560">
                <a:tc>
                  <a:txBody>
                    <a:bodyPr/>
                    <a:lstStyle/>
                    <a:p>
                      <a:r>
                        <a:rPr lang="ru-RU" sz="2000" b="1" dirty="0"/>
                        <a:t>Прочие доходы: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20 226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6700181"/>
                  </a:ext>
                </a:extLst>
              </a:tr>
              <a:tr h="1840975">
                <a:tc>
                  <a:txBody>
                    <a:bodyPr/>
                    <a:lstStyle/>
                    <a:p>
                      <a:r>
                        <a:rPr lang="ru-RU" sz="2000" b="1" i="1" dirty="0"/>
                        <a:t>в том числе:</a:t>
                      </a:r>
                    </a:p>
                    <a:p>
                      <a:r>
                        <a:rPr lang="ru-RU" sz="2000" b="1" i="1" dirty="0"/>
                        <a:t>   Проценты, полученные от размещения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20 178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03221"/>
                  </a:ext>
                </a:extLst>
              </a:tr>
              <a:tr h="798913">
                <a:tc>
                  <a:txBody>
                    <a:bodyPr/>
                    <a:lstStyle/>
                    <a:p>
                      <a:r>
                        <a:rPr lang="ru-RU" sz="2000" b="1" dirty="0"/>
                        <a:t>Прочее </a:t>
                      </a:r>
                    </a:p>
                    <a:p>
                      <a:r>
                        <a:rPr lang="ru-RU" sz="2000" b="1" i="1" u="none" dirty="0"/>
                        <a:t>(налог УСН)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3308899"/>
                  </a:ext>
                </a:extLst>
              </a:tr>
              <a:tr h="529527">
                <a:tc>
                  <a:txBody>
                    <a:bodyPr/>
                    <a:lstStyle/>
                    <a:p>
                      <a:r>
                        <a:rPr lang="ru-RU" sz="2000" b="1" dirty="0"/>
                        <a:t>Чистая прибыль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19 619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7446718"/>
                  </a:ext>
                </a:extLst>
              </a:tr>
            </a:tbl>
          </a:graphicData>
        </a:graphic>
      </p:graphicFrame>
      <p:graphicFrame>
        <p:nvGraphicFramePr>
          <p:cNvPr id="6" name="Таблица 4">
            <a:extLst>
              <a:ext uri="{FF2B5EF4-FFF2-40B4-BE49-F238E27FC236}">
                <a16:creationId xmlns:a16="http://schemas.microsoft.com/office/drawing/2014/main" id="{801692B4-4251-4CCF-BEBA-65EE67C16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498812"/>
              </p:ext>
            </p:extLst>
          </p:nvPr>
        </p:nvGraphicFramePr>
        <p:xfrm>
          <a:off x="6501418" y="1889431"/>
          <a:ext cx="5283214" cy="4510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1694">
                  <a:extLst>
                    <a:ext uri="{9D8B030D-6E8A-4147-A177-3AD203B41FA5}">
                      <a16:colId xmlns:a16="http://schemas.microsoft.com/office/drawing/2014/main" val="2193829580"/>
                    </a:ext>
                  </a:extLst>
                </a:gridCol>
                <a:gridCol w="2181520">
                  <a:extLst>
                    <a:ext uri="{9D8B030D-6E8A-4147-A177-3AD203B41FA5}">
                      <a16:colId xmlns:a16="http://schemas.microsoft.com/office/drawing/2014/main" val="1407131217"/>
                    </a:ext>
                  </a:extLst>
                </a:gridCol>
              </a:tblGrid>
              <a:tr h="9880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/>
                        <a:t>тыс.руб</a:t>
                      </a:r>
                      <a:endParaRPr lang="ru-RU" sz="2400" b="1" dirty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62943"/>
                  </a:ext>
                </a:extLst>
              </a:tr>
              <a:tr h="988022">
                <a:tc>
                  <a:txBody>
                    <a:bodyPr/>
                    <a:lstStyle/>
                    <a:p>
                      <a:r>
                        <a:rPr lang="ru-RU" sz="2000" b="1" dirty="0"/>
                        <a:t>Остаток средств на начало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432 430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6700181"/>
                  </a:ext>
                </a:extLst>
              </a:tr>
              <a:tr h="558447">
                <a:tc>
                  <a:txBody>
                    <a:bodyPr/>
                    <a:lstStyle/>
                    <a:p>
                      <a:r>
                        <a:rPr lang="ru-RU" sz="2000" b="1" dirty="0"/>
                        <a:t>Поступило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73 297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03221"/>
                  </a:ext>
                </a:extLst>
              </a:tr>
              <a:tr h="988022">
                <a:tc>
                  <a:txBody>
                    <a:bodyPr/>
                    <a:lstStyle/>
                    <a:p>
                      <a:r>
                        <a:rPr lang="ru-RU" sz="2000" b="1" dirty="0"/>
                        <a:t>Использовано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20 581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444075"/>
                  </a:ext>
                </a:extLst>
              </a:tr>
              <a:tr h="988022">
                <a:tc>
                  <a:txBody>
                    <a:bodyPr/>
                    <a:lstStyle/>
                    <a:p>
                      <a:r>
                        <a:rPr lang="ru-RU" sz="2000" b="1" dirty="0"/>
                        <a:t>Остаток средств на конец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485 146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330889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F905292-6A1A-4DE7-8661-FA5509D761FD}"/>
              </a:ext>
            </a:extLst>
          </p:cNvPr>
          <p:cNvSpPr txBox="1"/>
          <p:nvPr/>
        </p:nvSpPr>
        <p:spPr>
          <a:xfrm>
            <a:off x="5807968" y="64516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10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B8E6C7-8DE2-4D07-B2E9-83EB1F7D842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438662"/>
            <a:ext cx="231880" cy="3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0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00116F9-AB77-482F-84EF-621D52718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A386BD-C589-4D8C-981B-D6C44F6FD2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4"/>
          <a:stretch/>
        </p:blipFill>
        <p:spPr>
          <a:xfrm>
            <a:off x="1559504" y="1610069"/>
            <a:ext cx="3563888" cy="44958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4F7A12-EC25-43CE-8827-0A2C98BAE481}"/>
              </a:ext>
            </a:extLst>
          </p:cNvPr>
          <p:cNvSpPr txBox="1"/>
          <p:nvPr/>
        </p:nvSpPr>
        <p:spPr>
          <a:xfrm>
            <a:off x="5519936" y="2348880"/>
            <a:ext cx="608416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Информация к отчету о деятельности Генерального директора Ассоциации СРО «ОСКО» за 2021 год.</a:t>
            </a:r>
          </a:p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5F28CD-218D-42D5-8E8F-5274A81EB255}"/>
              </a:ext>
            </a:extLst>
          </p:cNvPr>
          <p:cNvSpPr txBox="1"/>
          <p:nvPr/>
        </p:nvSpPr>
        <p:spPr>
          <a:xfrm>
            <a:off x="4871864" y="6021288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Докладывает Генеральный директор Ассоциации СРО «ОСКО» </a:t>
            </a:r>
          </a:p>
          <a:p>
            <a:r>
              <a:rPr lang="ru-RU" b="1" dirty="0"/>
              <a:t>Гребенкин Владимир Петрович</a:t>
            </a:r>
          </a:p>
        </p:txBody>
      </p:sp>
    </p:spTree>
    <p:extLst>
      <p:ext uri="{BB962C8B-B14F-4D97-AF65-F5344CB8AC3E}">
        <p14:creationId xmlns:p14="http://schemas.microsoft.com/office/powerpoint/2010/main" val="2407449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83432" y="164633"/>
            <a:ext cx="10441160" cy="960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0" b="1" dirty="0"/>
              <a:t>Документооборот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47238971"/>
              </p:ext>
            </p:extLst>
          </p:nvPr>
        </p:nvGraphicFramePr>
        <p:xfrm>
          <a:off x="1304218" y="1268760"/>
          <a:ext cx="9361040" cy="5413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092" y="1559007"/>
            <a:ext cx="709102" cy="55605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8" t="20185" r="14706" b="22825"/>
          <a:stretch/>
        </p:blipFill>
        <p:spPr>
          <a:xfrm>
            <a:off x="911423" y="1559006"/>
            <a:ext cx="846067" cy="5148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409205"/>
            <a:ext cx="231880" cy="3336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D16A7C-C1CE-45F4-A3C5-282CDB52B8A7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1</a:t>
            </a:r>
          </a:p>
        </p:txBody>
      </p:sp>
    </p:spTree>
    <p:extLst>
      <p:ext uri="{BB962C8B-B14F-4D97-AF65-F5344CB8AC3E}">
        <p14:creationId xmlns:p14="http://schemas.microsoft.com/office/powerpoint/2010/main" val="1641935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17D70B-69DD-492A-89D1-45590EB36FBE}"/>
              </a:ext>
            </a:extLst>
          </p:cNvPr>
          <p:cNvSpPr txBox="1"/>
          <p:nvPr/>
        </p:nvSpPr>
        <p:spPr>
          <a:xfrm>
            <a:off x="995256" y="5365723"/>
            <a:ext cx="11045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 2022 г. организована автоматическая выдача выписок через Личный Кабинет членам Ассоциации СРО «ОСКО», заверенных Электронной цифровой подписью.</a:t>
            </a:r>
          </a:p>
        </p:txBody>
      </p:sp>
      <p:pic>
        <p:nvPicPr>
          <p:cNvPr id="6" name="Рисунок 5" descr="Восклицательный знак со сплошной заливкой">
            <a:extLst>
              <a:ext uri="{FF2B5EF4-FFF2-40B4-BE49-F238E27FC236}">
                <a16:creationId xmlns:a16="http://schemas.microsoft.com/office/drawing/2014/main" id="{F14B601C-B597-4A5C-A100-786657CD7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732" y="5394920"/>
            <a:ext cx="914400" cy="914400"/>
          </a:xfrm>
          <a:prstGeom prst="rect">
            <a:avLst/>
          </a:prstGeom>
        </p:spPr>
      </p:pic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AF560EC-69F7-4337-867E-AEFE3D5BF6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209300"/>
              </p:ext>
            </p:extLst>
          </p:nvPr>
        </p:nvGraphicFramePr>
        <p:xfrm>
          <a:off x="119336" y="24881"/>
          <a:ext cx="11921616" cy="556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68501DE-F3E7-4C23-9928-DBC7838F1BFB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427455"/>
            <a:ext cx="231880" cy="3336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05CD75D-03DC-413A-8C84-C7614A8E8503}"/>
              </a:ext>
            </a:extLst>
          </p:cNvPr>
          <p:cNvSpPr txBox="1"/>
          <p:nvPr/>
        </p:nvSpPr>
        <p:spPr>
          <a:xfrm>
            <a:off x="5835233" y="6453337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2</a:t>
            </a:r>
          </a:p>
        </p:txBody>
      </p:sp>
    </p:spTree>
    <p:extLst>
      <p:ext uri="{BB962C8B-B14F-4D97-AF65-F5344CB8AC3E}">
        <p14:creationId xmlns:p14="http://schemas.microsoft.com/office/powerpoint/2010/main" val="373570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515383832"/>
              </p:ext>
            </p:extLst>
          </p:nvPr>
        </p:nvGraphicFramePr>
        <p:xfrm>
          <a:off x="1469486" y="2622640"/>
          <a:ext cx="9253028" cy="3088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2315580" y="5453337"/>
            <a:ext cx="7560840" cy="885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По состоянию на 31.12.2021г. переведено в электронный вид 190 дел членов.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43472" y="240935"/>
            <a:ext cx="9433048" cy="12961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Архив дел членов Ассоциации СРО «ОСКО»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470125"/>
            <a:ext cx="231880" cy="33365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6" t="15078" r="15282" b="15179"/>
          <a:stretch/>
        </p:blipFill>
        <p:spPr>
          <a:xfrm>
            <a:off x="2279576" y="1724947"/>
            <a:ext cx="1117783" cy="109871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928" y="1626232"/>
            <a:ext cx="1296144" cy="129614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1754222"/>
            <a:ext cx="1152128" cy="11521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E13E481-A13B-4464-8533-FD582C4FFD72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3</a:t>
            </a:r>
          </a:p>
        </p:txBody>
      </p:sp>
    </p:spTree>
    <p:extLst>
      <p:ext uri="{BB962C8B-B14F-4D97-AF65-F5344CB8AC3E}">
        <p14:creationId xmlns:p14="http://schemas.microsoft.com/office/powerpoint/2010/main" val="385478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F69A23D-C564-439C-984A-7892BB7B0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368167"/>
              </p:ext>
            </p:extLst>
          </p:nvPr>
        </p:nvGraphicFramePr>
        <p:xfrm>
          <a:off x="911424" y="46582"/>
          <a:ext cx="10153128" cy="6294003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6132663">
                  <a:extLst>
                    <a:ext uri="{9D8B030D-6E8A-4147-A177-3AD203B41FA5}">
                      <a16:colId xmlns:a16="http://schemas.microsoft.com/office/drawing/2014/main" val="245274661"/>
                    </a:ext>
                  </a:extLst>
                </a:gridCol>
                <a:gridCol w="4020465">
                  <a:extLst>
                    <a:ext uri="{9D8B030D-6E8A-4147-A177-3AD203B41FA5}">
                      <a16:colId xmlns:a16="http://schemas.microsoft.com/office/drawing/2014/main" val="4192565459"/>
                    </a:ext>
                  </a:extLst>
                </a:gridCol>
              </a:tblGrid>
              <a:tr h="1181311"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4400" b="1" u="none" strike="noStrike" kern="120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Отчет по резервному фонду за 2021 год</a:t>
                      </a:r>
                      <a:endParaRPr kumimoji="0" lang="ru-RU" sz="4400" b="1" u="none" strike="noStrike" kern="120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366297"/>
                  </a:ext>
                </a:extLst>
              </a:tr>
              <a:tr h="6675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cap="none" spc="0" dirty="0">
                          <a:ln w="0"/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Наименование строки</a:t>
                      </a:r>
                      <a:endParaRPr lang="ru-RU" sz="1800" b="1" i="0" u="none" strike="noStrike" cap="none" spc="0" dirty="0">
                        <a:ln w="0"/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cap="none" spc="0" dirty="0">
                          <a:ln w="0"/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Сумма, руб.</a:t>
                      </a:r>
                      <a:endParaRPr lang="ru-RU" sz="1800" b="1" i="0" u="none" strike="noStrike" cap="none" spc="0" dirty="0">
                        <a:ln w="0"/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453104"/>
                  </a:ext>
                </a:extLst>
              </a:tr>
              <a:tr h="1030759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Резервный фонд на 31.12.2020 г. </a:t>
                      </a:r>
                      <a:endParaRPr lang="ru-RU" sz="2400" b="1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1 188 408,08</a:t>
                      </a:r>
                      <a:endParaRPr lang="ru-RU" sz="4000" b="1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147057"/>
                  </a:ext>
                </a:extLst>
              </a:tr>
              <a:tr h="1439797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Пополнение Резервного фонда за счет прибыли от размещения средств Резервного фонда на депозитных счетах в течение 2021 года.</a:t>
                      </a:r>
                      <a:endParaRPr lang="ru-RU" sz="2400" b="1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30 855,24</a:t>
                      </a:r>
                      <a:endParaRPr lang="ru-RU" sz="4000" b="1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668226"/>
                  </a:ext>
                </a:extLst>
              </a:tr>
              <a:tr h="1131270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Расходование средств Резервного фонда в течение 2021 года.</a:t>
                      </a:r>
                      <a:endParaRPr lang="ru-RU" sz="2400" b="1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50 829,00</a:t>
                      </a:r>
                      <a:endParaRPr lang="ru-RU" sz="4000" b="1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831400"/>
                  </a:ext>
                </a:extLst>
              </a:tr>
              <a:tr h="812075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u="none" strike="noStrike" cap="none" spc="0" dirty="0">
                          <a:ln w="0"/>
                          <a:solidFill>
                            <a:schemeClr val="tx1"/>
                          </a:solidFill>
                          <a:effectLst/>
                        </a:rPr>
                        <a:t>Резервный фонд на 31.12.2021 г.</a:t>
                      </a:r>
                      <a:endParaRPr lang="ru-RU" sz="2400" b="1" i="0" u="none" strike="noStrike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u="none" strike="noStrike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1 168 434,32</a:t>
                      </a:r>
                      <a:endParaRPr lang="ru-RU" sz="4000" b="1" i="0" u="none" strike="noStrike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L="8023" marR="8023" marT="80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2614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382558-A8A6-4E6E-96E0-082C187138BE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4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D87910-C4AA-464E-93BA-18AFAA3450C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12624" y="6477759"/>
            <a:ext cx="231880" cy="3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2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2D1696BE-1061-44D9-8FB2-CBF0655119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508845"/>
              </p:ext>
            </p:extLst>
          </p:nvPr>
        </p:nvGraphicFramePr>
        <p:xfrm>
          <a:off x="479376" y="707886"/>
          <a:ext cx="11305256" cy="5673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85BE668-DDFD-4672-A40A-F2E06A4B1CFF}"/>
              </a:ext>
            </a:extLst>
          </p:cNvPr>
          <p:cNvSpPr txBox="1"/>
          <p:nvPr/>
        </p:nvSpPr>
        <p:spPr>
          <a:xfrm>
            <a:off x="3215680" y="0"/>
            <a:ext cx="6237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Доходы за 2021 год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9AB093-7091-4B90-A56B-AC72E789E800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5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175E20B-6298-4560-AF1F-96D10862118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456313"/>
            <a:ext cx="231880" cy="33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48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DA2343F3-94BA-4716-9D31-FD366C64F2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0953463"/>
              </p:ext>
            </p:extLst>
          </p:nvPr>
        </p:nvGraphicFramePr>
        <p:xfrm>
          <a:off x="407368" y="775693"/>
          <a:ext cx="11305256" cy="5603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D1119E1-3A02-4ACF-B77E-192EC2CCA34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369433"/>
            <a:ext cx="231880" cy="3336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B54273-5AA1-4782-8E58-FDCBD94CF7E6}"/>
              </a:ext>
            </a:extLst>
          </p:cNvPr>
          <p:cNvSpPr txBox="1"/>
          <p:nvPr/>
        </p:nvSpPr>
        <p:spPr>
          <a:xfrm>
            <a:off x="767408" y="46582"/>
            <a:ext cx="1080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4000" b="1" dirty="0"/>
              <a:t>Взыскание средств по решению суда, </a:t>
            </a:r>
            <a:r>
              <a:rPr lang="ru-RU" sz="4000" b="1" dirty="0" err="1"/>
              <a:t>тыс.руб</a:t>
            </a:r>
            <a:r>
              <a:rPr lang="ru-RU" sz="4000" b="1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AE65CC-6979-4093-8B83-E55D839E79B7}"/>
              </a:ext>
            </a:extLst>
          </p:cNvPr>
          <p:cNvSpPr txBox="1"/>
          <p:nvPr/>
        </p:nvSpPr>
        <p:spPr>
          <a:xfrm>
            <a:off x="5835233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6</a:t>
            </a:r>
          </a:p>
        </p:txBody>
      </p:sp>
    </p:spTree>
    <p:extLst>
      <p:ext uri="{BB962C8B-B14F-4D97-AF65-F5344CB8AC3E}">
        <p14:creationId xmlns:p14="http://schemas.microsoft.com/office/powerpoint/2010/main" val="3061589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B4B7E4C6-06E2-4AF3-A6F0-F9015E6CDC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9620862"/>
              </p:ext>
            </p:extLst>
          </p:nvPr>
        </p:nvGraphicFramePr>
        <p:xfrm>
          <a:off x="175488" y="46584"/>
          <a:ext cx="11841024" cy="6334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624D89C-A1AA-4F0C-AF3E-6722EA945DD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7" t="2210" r="12077" b="6507"/>
          <a:stretch/>
        </p:blipFill>
        <p:spPr>
          <a:xfrm>
            <a:off x="11784632" y="6465190"/>
            <a:ext cx="231880" cy="3336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F72DC27-93D0-438E-923F-70B65A826351}"/>
              </a:ext>
            </a:extLst>
          </p:cNvPr>
          <p:cNvSpPr txBox="1"/>
          <p:nvPr/>
        </p:nvSpPr>
        <p:spPr>
          <a:xfrm>
            <a:off x="5807968" y="650364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</a:rPr>
              <a:t>Слайд 7</a:t>
            </a:r>
          </a:p>
        </p:txBody>
      </p:sp>
    </p:spTree>
    <p:extLst>
      <p:ext uri="{BB962C8B-B14F-4D97-AF65-F5344CB8AC3E}">
        <p14:creationId xmlns:p14="http://schemas.microsoft.com/office/powerpoint/2010/main" val="3405109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2452</TotalTime>
  <Words>572</Words>
  <Application>Microsoft Office PowerPoint</Application>
  <PresentationFormat>Широкоэкранный</PresentationFormat>
  <Paragraphs>191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Uzer</dc:creator>
  <cp:lastModifiedBy>Анастасия Ложкина</cp:lastModifiedBy>
  <cp:revision>155</cp:revision>
  <cp:lastPrinted>2022-04-01T09:19:24Z</cp:lastPrinted>
  <dcterms:created xsi:type="dcterms:W3CDTF">2022-02-01T10:25:50Z</dcterms:created>
  <dcterms:modified xsi:type="dcterms:W3CDTF">2022-04-05T13:48:09Z</dcterms:modified>
</cp:coreProperties>
</file>