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4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97" r:id="rId3"/>
    <p:sldId id="273" r:id="rId4"/>
    <p:sldId id="299" r:id="rId5"/>
    <p:sldId id="304" r:id="rId6"/>
    <p:sldId id="279" r:id="rId7"/>
    <p:sldId id="274" r:id="rId8"/>
    <p:sldId id="276" r:id="rId9"/>
    <p:sldId id="263" r:id="rId10"/>
    <p:sldId id="278" r:id="rId11"/>
    <p:sldId id="298" r:id="rId12"/>
    <p:sldId id="289" r:id="rId13"/>
    <p:sldId id="264" r:id="rId14"/>
    <p:sldId id="303" r:id="rId15"/>
    <p:sldId id="300" r:id="rId16"/>
  </p:sldIdLst>
  <p:sldSz cx="12192000" cy="6858000"/>
  <p:notesSz cx="6799263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F4EC"/>
    <a:srgbClr val="0CF433"/>
    <a:srgbClr val="DA3326"/>
    <a:srgbClr val="D030CC"/>
    <a:srgbClr val="7CDE93"/>
    <a:srgbClr val="9EE6AF"/>
    <a:srgbClr val="3366FF"/>
    <a:srgbClr val="006699"/>
    <a:srgbClr val="D08312"/>
    <a:srgbClr val="7CB1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477" autoAdjust="0"/>
  </p:normalViewPr>
  <p:slideViewPr>
    <p:cSldViewPr>
      <p:cViewPr varScale="1">
        <p:scale>
          <a:sx n="108" d="100"/>
          <a:sy n="108" d="100"/>
        </p:scale>
        <p:origin x="67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kosrv\&#1086;&#1073;&#1084;&#1077;&#1085;\&#1040;&#1085;&#1072;&#1089;&#1090;&#1072;&#1089;&#1080;&#1103;%20&#1040;&#1085;&#1076;&#1088;&#1077;&#1077;&#1074;&#1085;&#1072;\&#1043;&#1088;&#1072;&#1092;&#1080;&#1082;&#1080;%2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zer\Desktop\&#1043;&#1088;&#1072;&#1092;&#1080;&#1082;&#1080;%20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kosrv\&#1086;&#1073;&#1084;&#1077;&#1085;\&#1040;&#1085;&#1072;&#1089;&#1090;&#1072;&#1089;&#1080;&#1103;%20&#1040;&#1085;&#1076;&#1088;&#1077;&#1077;&#1074;&#1085;&#1072;\&#1043;&#1088;&#1072;&#1092;&#1080;&#1082;&#1080;%20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zer\Desktop\&#1043;&#1088;&#1072;&#1092;&#1080;&#1082;&#1080;%202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kosrv\&#1086;&#1073;&#1084;&#1077;&#1085;\&#1040;&#1085;&#1072;&#1089;&#1090;&#1072;&#1089;&#1080;&#1103;%20&#1040;&#1085;&#1076;&#1088;&#1077;&#1077;&#1074;&#1085;&#1072;\&#1055;&#1088;&#1077;&#1079;&#1077;&#1085;&#1090;&#1072;&#1094;&#1080;&#1103;\&#1043;&#1088;&#1072;&#1092;&#1080;&#1082;&#1080;%20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kosrv\&#1086;&#1073;&#1084;&#1077;&#1085;\&#1040;&#1085;&#1072;&#1089;&#1090;&#1072;&#1089;&#1080;&#1103;%20&#1040;&#1085;&#1076;&#1088;&#1077;&#1077;&#1074;&#1085;&#1072;\&#1055;&#1088;&#1077;&#1079;&#1077;&#1085;&#1090;&#1072;&#1094;&#1080;&#1103;\&#1043;&#1088;&#1072;&#1092;&#1080;&#1082;&#1080;%20&#1076;&#1083;&#1103;%20&#1087;&#1088;&#1077;&#1079;&#1077;&#1085;&#1090;&#1072;&#1094;&#1080;&#10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kosrv\&#1086;&#1073;&#1084;&#1077;&#1085;\&#1040;&#1085;&#1072;&#1089;&#1090;&#1072;&#1089;&#1080;&#1103;%20&#1040;&#1085;&#1076;&#1088;&#1077;&#1077;&#1074;&#1085;&#1072;\&#1043;&#1088;&#1072;&#1092;&#1080;&#1082;&#1080;%20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kosrv\&#1086;&#1073;&#1084;&#1077;&#1085;\&#1040;&#1085;&#1072;&#1089;&#1090;&#1072;&#1089;&#1080;&#1103;%20&#1040;&#1085;&#1076;&#1088;&#1077;&#1077;&#1074;&#1085;&#1072;\&#1043;&#1088;&#1072;&#1092;&#1080;&#1082;&#1080;%20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kosrv\&#1086;&#1073;&#1084;&#1077;&#1085;\&#1040;&#1085;&#1072;&#1089;&#1090;&#1072;&#1089;&#1080;&#1103;%20&#1040;&#1085;&#1076;&#1088;&#1077;&#1077;&#1074;&#1085;&#1072;\&#1043;&#1088;&#1072;&#1092;&#1080;&#1082;&#1080;%20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zer\Desktop\&#1043;&#1088;&#1072;&#1092;&#1080;&#1082;&#1080;%20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zer\Desktop\&#1043;&#1088;&#1072;&#1092;&#1080;&#1082;&#1080;%20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zer\Desktop\&#1043;&#1088;&#1072;&#1092;&#1080;&#1082;&#1080;%20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464079320753442E-2"/>
          <c:y val="3.3136333835873388E-2"/>
          <c:w val="0.90560006044526131"/>
          <c:h val="0.780004867269651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Лист1!$B$1:$B$2</c:f>
              <c:strCache>
                <c:ptCount val="2"/>
                <c:pt idx="0">
                  <c:v>Проведение заседаний Правлений Ассоциации СРО "ОСКО"</c:v>
                </c:pt>
                <c:pt idx="1">
                  <c:v>Количество заседаний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Лист1!$B$3:$B$7</c:f>
              <c:numCache>
                <c:formatCode>General</c:formatCode>
                <c:ptCount val="5"/>
                <c:pt idx="0">
                  <c:v>33</c:v>
                </c:pt>
                <c:pt idx="1">
                  <c:v>25</c:v>
                </c:pt>
                <c:pt idx="2">
                  <c:v>27</c:v>
                </c:pt>
                <c:pt idx="3">
                  <c:v>27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A3-4E05-BF4B-905B15F12E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1070543"/>
        <c:axId val="1199049775"/>
      </c:barChart>
      <c:catAx>
        <c:axId val="127107054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/>
                  <a:t>Год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9049775"/>
        <c:crosses val="autoZero"/>
        <c:auto val="1"/>
        <c:lblAlgn val="ctr"/>
        <c:lblOffset val="100"/>
        <c:noMultiLvlLbl val="0"/>
      </c:catAx>
      <c:valAx>
        <c:axId val="1199049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/>
                  <a:t>Количество заседаний</a:t>
                </a:r>
              </a:p>
            </c:rich>
          </c:tx>
          <c:layout>
            <c:manualLayout>
              <c:xMode val="edge"/>
              <c:yMode val="edge"/>
              <c:x val="2.2253816661880325E-3"/>
              <c:y val="0.2151202127588308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1070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Количество заседаний Дисциплинарной Комиссии</a:t>
            </a:r>
            <a:r>
              <a:rPr lang="ru-RU" sz="1800" b="1" baseline="0" dirty="0"/>
              <a:t> </a:t>
            </a:r>
          </a:p>
        </c:rich>
      </c:tx>
      <c:layout>
        <c:manualLayout>
          <c:xMode val="edge"/>
          <c:yMode val="edge"/>
          <c:x val="0.12943660203139429"/>
          <c:y val="2.88288582773327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4874593539346584E-2"/>
          <c:y val="0.35703475967057791"/>
          <c:w val="0.85224194614059501"/>
          <c:h val="0.488928224499272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'[Графики 2.xlsx]Лист4'!$B$2</c:f>
              <c:strCache>
                <c:ptCount val="1"/>
                <c:pt idx="0">
                  <c:v>Количество заседаний ДК</c:v>
                </c:pt>
              </c:strCache>
            </c:strRef>
          </c:tx>
          <c:spPr>
            <a:solidFill>
              <a:srgbClr val="006699"/>
            </a:solidFill>
            <a:ln w="19050">
              <a:solidFill>
                <a:schemeClr val="lt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6699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BA53-46CF-A3C0-57CD946812F5}"/>
              </c:ext>
            </c:extLst>
          </c:dPt>
          <c:dPt>
            <c:idx val="1"/>
            <c:invertIfNegative val="0"/>
            <c:bubble3D val="0"/>
            <c:spPr>
              <a:solidFill>
                <a:srgbClr val="006699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BA53-46CF-A3C0-57CD946812F5}"/>
              </c:ext>
            </c:extLst>
          </c:dPt>
          <c:dPt>
            <c:idx val="2"/>
            <c:invertIfNegative val="0"/>
            <c:bubble3D val="0"/>
            <c:spPr>
              <a:solidFill>
                <a:srgbClr val="006699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BA53-46CF-A3C0-57CD946812F5}"/>
              </c:ext>
            </c:extLst>
          </c:dPt>
          <c:dPt>
            <c:idx val="3"/>
            <c:invertIfNegative val="0"/>
            <c:bubble3D val="0"/>
            <c:spPr>
              <a:solidFill>
                <a:srgbClr val="006699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BA53-46CF-A3C0-57CD946812F5}"/>
              </c:ext>
            </c:extLst>
          </c:dPt>
          <c:dPt>
            <c:idx val="4"/>
            <c:invertIfNegative val="0"/>
            <c:bubble3D val="0"/>
            <c:spPr>
              <a:solidFill>
                <a:srgbClr val="006699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BA53-46CF-A3C0-57CD946812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'[Графики 2.xlsx]Лист4'!$A$3:$A$7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'[Графики 2.xlsx]Лист4'!$B$3:$B$7</c:f>
              <c:numCache>
                <c:formatCode>General</c:formatCode>
                <c:ptCount val="5"/>
                <c:pt idx="0">
                  <c:v>12</c:v>
                </c:pt>
                <c:pt idx="1">
                  <c:v>18</c:v>
                </c:pt>
                <c:pt idx="2">
                  <c:v>19</c:v>
                </c:pt>
                <c:pt idx="3">
                  <c:v>19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A53-46CF-A3C0-57CD946812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89428943"/>
        <c:axId val="1489416463"/>
      </c:barChart>
      <c:catAx>
        <c:axId val="148942894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9416463"/>
        <c:crosses val="autoZero"/>
        <c:auto val="1"/>
        <c:lblAlgn val="ctr"/>
        <c:lblOffset val="100"/>
        <c:noMultiLvlLbl val="0"/>
      </c:catAx>
      <c:valAx>
        <c:axId val="1489416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94289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/>
              <a:t>Проведение заседаний комитета по совершенствованию внутренней нормативной базы саморегулирования </a:t>
            </a:r>
          </a:p>
          <a:p>
            <a:pPr>
              <a:defRPr sz="1800"/>
            </a:pPr>
            <a:r>
              <a:rPr lang="ru-RU" sz="1800" dirty="0"/>
              <a:t>Ассоциации СРО "ОСКО"</a:t>
            </a:r>
          </a:p>
        </c:rich>
      </c:tx>
      <c:layout>
        <c:manualLayout>
          <c:xMode val="edge"/>
          <c:yMode val="edge"/>
          <c:x val="0.1215472656641042"/>
          <c:y val="2.0786232085323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Лист1!$B$59:$B$60</c:f>
              <c:strCache>
                <c:ptCount val="2"/>
                <c:pt idx="0">
                  <c:v>Проведение заседаний комитета по совершенствованию внутренней нормативной базы саморегулирования Ассоциации СРО "ОСКО"</c:v>
                </c:pt>
                <c:pt idx="1">
                  <c:v>Количество заседаний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0800" dist="43000" dir="5400000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matte">
              <a:bevelT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Лист1!$A$61:$A$65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Лист1!$B$61:$B$65</c:f>
              <c:numCache>
                <c:formatCode>General</c:formatCode>
                <c:ptCount val="5"/>
                <c:pt idx="0">
                  <c:v>12</c:v>
                </c:pt>
                <c:pt idx="1">
                  <c:v>13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DC-44F0-8690-5FA1D40C0D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607872720"/>
        <c:axId val="1607872304"/>
      </c:barChart>
      <c:catAx>
        <c:axId val="160787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7872304"/>
        <c:crosses val="autoZero"/>
        <c:auto val="1"/>
        <c:lblAlgn val="ctr"/>
        <c:lblOffset val="100"/>
        <c:noMultiLvlLbl val="0"/>
      </c:catAx>
      <c:valAx>
        <c:axId val="160787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7872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120" normalizeH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Размер компенсационных фондов в динамике,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млн.руб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c:rich>
      </c:tx>
      <c:layout>
        <c:manualLayout>
          <c:xMode val="edge"/>
          <c:yMode val="edge"/>
          <c:x val="0.17076215070134773"/>
          <c:y val="2.01700313065602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120" normalizeH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6054602025237242E-2"/>
          <c:y val="0.19556058433065371"/>
          <c:w val="0.91263503783330313"/>
          <c:h val="0.65927855442025074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КФ ВВ</c:v>
                </c:pt>
              </c:strCache>
            </c:strRef>
          </c:tx>
          <c:spPr>
            <a:ln w="66675" cap="rnd">
              <a:solidFill>
                <a:srgbClr val="00206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rgbClr val="002060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75</c:v>
                </c:pt>
                <c:pt idx="1">
                  <c:v>97</c:v>
                </c:pt>
                <c:pt idx="2">
                  <c:v>110</c:v>
                </c:pt>
                <c:pt idx="3">
                  <c:v>127</c:v>
                </c:pt>
                <c:pt idx="4">
                  <c:v>140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E5-4216-AAE4-B2A113D3018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КФ ОДО</c:v>
                </c:pt>
              </c:strCache>
            </c:strRef>
          </c:tx>
          <c:spPr>
            <a:ln w="44450" cap="rnd">
              <a:solidFill>
                <a:srgbClr val="00B050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3"/>
              </a:solidFill>
              <a:ln w="9525">
                <a:solidFill>
                  <a:srgbClr val="00B050"/>
                </a:solidFill>
                <a:round/>
              </a:ln>
              <a:effectLst/>
            </c:spPr>
          </c:marker>
          <c:dPt>
            <c:idx val="4"/>
            <c:marker>
              <c:symbol val="square"/>
              <c:size val="6"/>
              <c:spPr>
                <a:solidFill>
                  <a:schemeClr val="accent3"/>
                </a:solidFill>
                <a:ln w="9525">
                  <a:solidFill>
                    <a:srgbClr val="00B050"/>
                  </a:solidFill>
                  <a:round/>
                </a:ln>
                <a:effectLst/>
              </c:spPr>
            </c:marker>
            <c:bubble3D val="0"/>
            <c:spPr>
              <a:ln w="69850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66-415E-B865-FF80DF3E68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181</c:v>
                </c:pt>
                <c:pt idx="1">
                  <c:v>231</c:v>
                </c:pt>
                <c:pt idx="2">
                  <c:v>263</c:v>
                </c:pt>
                <c:pt idx="3">
                  <c:v>302</c:v>
                </c:pt>
                <c:pt idx="4">
                  <c:v>341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E5-4216-AAE4-B2A113D3018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162400"/>
        <c:axId val="966159776"/>
      </c:lineChart>
      <c:catAx>
        <c:axId val="966162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6159776"/>
        <c:crosses val="autoZero"/>
        <c:auto val="1"/>
        <c:lblAlgn val="ctr"/>
        <c:lblOffset val="100"/>
        <c:noMultiLvlLbl val="0"/>
      </c:catAx>
      <c:valAx>
        <c:axId val="966159776"/>
        <c:scaling>
          <c:orientation val="minMax"/>
          <c:max val="350"/>
          <c:min val="7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6162400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Источники поступления средств в КФ ВВ (2021</a:t>
            </a:r>
            <a:r>
              <a:rPr lang="ru-RU" sz="1600" b="1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год)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Источники</c:v>
                </c:pt>
              </c:strCache>
            </c:strRef>
          </c:tx>
          <c:spPr>
            <a:solidFill>
              <a:srgbClr val="00B0F0"/>
            </a:solidFill>
          </c:spPr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E4C-44CB-8D7F-AA33F15BC1F6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E4C-44CB-8D7F-AA33F15BC1F6}"/>
              </c:ext>
            </c:extLst>
          </c:dPt>
          <c:dLbls>
            <c:dLbl>
              <c:idx val="0"/>
              <c:layout>
                <c:manualLayout>
                  <c:x val="-0.11967908718060835"/>
                  <c:y val="-0.11159749219932093"/>
                </c:manualLayout>
              </c:layout>
              <c:tx>
                <c:rich>
                  <a:bodyPr/>
                  <a:lstStyle/>
                  <a:p>
                    <a:fld id="{6B59A5E9-00CA-4EDA-A0E9-8EDBEA479FED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275039137524231"/>
                      <c:h val="0.1103316465043546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E4C-44CB-8D7F-AA33F15BC1F6}"/>
                </c:ext>
              </c:extLst>
            </c:dLbl>
            <c:dLbl>
              <c:idx val="1"/>
              <c:layout>
                <c:manualLayout>
                  <c:x val="0.11854776424598938"/>
                  <c:y val="8.3174423908085923E-2"/>
                </c:manualLayout>
              </c:layout>
              <c:tx>
                <c:rich>
                  <a:bodyPr/>
                  <a:lstStyle/>
                  <a:p>
                    <a:fld id="{9983A454-6436-411F-8607-38AC32D41478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E4C-44CB-8D7F-AA33F15BC1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 счет взносов</c:v>
                </c:pt>
                <c:pt idx="1">
                  <c:v>За счет процентов от размещения средств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66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4C-44CB-8D7F-AA33F15BC1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9219855523645595"/>
          <c:y val="0.35786444337574941"/>
          <c:w val="0.49243033224800908"/>
          <c:h val="0.45341185962817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Источники поступления средств в КФ ОДО (2021</a:t>
            </a:r>
            <a:r>
              <a:rPr lang="ru-RU" sz="1600" b="1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год)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Источники</c:v>
                </c:pt>
              </c:strCache>
            </c:strRef>
          </c:tx>
          <c:spPr>
            <a:solidFill>
              <a:srgbClr val="00B050"/>
            </a:solidFill>
          </c:spPr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8BA-49BD-95E1-B2B18804A1CD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8BA-49BD-95E1-B2B18804A1C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180ABD67-6624-466C-B43E-154145C0B1D9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8BA-49BD-95E1-B2B18804A1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44257A0-62FD-431E-A88F-4DA77F8F8755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8BA-49BD-95E1-B2B18804A1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 счет взносов</c:v>
                </c:pt>
                <c:pt idx="1">
                  <c:v>За счет процентов от размещения средств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61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BA-49BD-95E1-B2B18804A1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0717540505449643"/>
          <c:y val="0.34899063487753368"/>
          <c:w val="0.49019221744847585"/>
          <c:h val="0.473174166849819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КФ ВВ, </a:t>
            </a:r>
            <a:r>
              <a:rPr 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млн.руб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c:rich>
      </c:tx>
      <c:layout>
        <c:manualLayout>
          <c:xMode val="edge"/>
          <c:yMode val="edge"/>
          <c:x val="0.26430411938494597"/>
          <c:y val="4.76264468237308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Поступления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35</c:v>
                </c:pt>
                <c:pt idx="1">
                  <c:v>22</c:v>
                </c:pt>
                <c:pt idx="2">
                  <c:v>13</c:v>
                </c:pt>
                <c:pt idx="3">
                  <c:v>17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D9-4DCE-8DA0-AF7E069F1AC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Возврат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D9-4DCE-8DA0-AF7E069F1AC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75969184"/>
        <c:axId val="875975416"/>
      </c:barChart>
      <c:catAx>
        <c:axId val="87596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5975416"/>
        <c:crosses val="autoZero"/>
        <c:auto val="1"/>
        <c:lblAlgn val="ctr"/>
        <c:lblOffset val="100"/>
        <c:noMultiLvlLbl val="0"/>
      </c:catAx>
      <c:valAx>
        <c:axId val="875975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596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КФ ОДО,</a:t>
            </a:r>
            <a:r>
              <a:rPr lang="ru-RU" sz="2000" b="1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b="1" baseline="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млн.руб</a:t>
            </a:r>
            <a:r>
              <a:rPr lang="ru-RU" sz="2000" b="1" baseline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0.3099730305422377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0758874013998444"/>
          <c:y val="0.15228711786909807"/>
          <c:w val="0.5785574131848773"/>
          <c:h val="0.581822016664422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Поступления</c:v>
                </c:pt>
              </c:strCache>
            </c:strRef>
          </c:tx>
          <c:spPr>
            <a:solidFill>
              <a:srgbClr val="3366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65</c:v>
                </c:pt>
                <c:pt idx="1">
                  <c:v>50</c:v>
                </c:pt>
                <c:pt idx="2">
                  <c:v>32</c:v>
                </c:pt>
                <c:pt idx="3">
                  <c:v>40</c:v>
                </c:pt>
                <c:pt idx="4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90-4B5C-AA01-8E9DE66535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Возврат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5429942593323816E-2"/>
                  <c:y val="-7.819718871551813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B6-4FDE-BCF0-B2A59DA94EF8}"/>
                </c:ext>
              </c:extLst>
            </c:dLbl>
            <c:dLbl>
              <c:idx val="2"/>
              <c:layout>
                <c:manualLayout>
                  <c:x val="1.3225665079991842E-2"/>
                  <c:y val="-7.819718871551813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B6-4FDE-BCF0-B2A59DA94E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</c:v>
                </c:pt>
                <c:pt idx="1">
                  <c:v>0.5</c:v>
                </c:pt>
                <c:pt idx="2">
                  <c:v>0.5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90-4B5C-AA01-8E9DE6653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4951984"/>
        <c:axId val="774952968"/>
      </c:barChart>
      <c:catAx>
        <c:axId val="77495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74952968"/>
        <c:crosses val="autoZero"/>
        <c:auto val="1"/>
        <c:lblAlgn val="ctr"/>
        <c:lblOffset val="100"/>
        <c:noMultiLvlLbl val="0"/>
      </c:catAx>
      <c:valAx>
        <c:axId val="774952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7495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479352254828355"/>
          <c:y val="0.38865537681012907"/>
          <c:w val="0.24363775215763186"/>
          <c:h val="0.207888480228757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9582266923315921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3120623473398285"/>
          <c:y val="0.11987671516411734"/>
          <c:w val="0.80220867553177855"/>
          <c:h val="0.77096593587213536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Лист1!$B$79</c:f>
              <c:strCache>
                <c:ptCount val="1"/>
              </c:strCache>
            </c:strRef>
          </c:tx>
          <c:spPr>
            <a:ln w="69850" cap="rnd" cmpd="sng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>
              <a:outerShdw blurRad="50800" dist="43000" dir="5400000" rotWithShape="0">
                <a:srgbClr val="000000">
                  <a:alpha val="40000"/>
                </a:srgbClr>
              </a:outerShdw>
            </a:effectLst>
          </c:spPr>
          <c:marker>
            <c:symbol val="circle"/>
            <c:size val="5"/>
            <c:spPr>
              <a:solidFill>
                <a:srgbClr val="002060"/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  <a:round/>
              </a:ln>
              <a:effectLst>
                <a:outerShdw blurRad="50800" dist="43000" dir="5400000" rotWithShape="0">
                  <a:srgbClr val="000000">
                    <a:alpha val="40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balanced" dir="t">
                  <a:rot lat="0" lon="0" rev="0"/>
                </a:lightRig>
              </a:scene3d>
              <a:sp3d prstMaterial="matte">
                <a:bevelT w="0" h="0"/>
                <a:contourClr>
                  <a:scrgbClr r="0" g="0" b="0">
                    <a:tint val="100000"/>
                    <a:shade val="100000"/>
                    <a:hueMod val="100000"/>
                    <a:satMod val="100000"/>
                  </a:scrgbClr>
                </a:contourClr>
              </a:sp3d>
            </c:spPr>
          </c:marker>
          <c:dPt>
            <c:idx val="3"/>
            <c:marker>
              <c:symbol val="circle"/>
              <c:size val="5"/>
              <c:spPr>
                <a:solidFill>
                  <a:srgbClr val="002060"/>
                </a:solidFill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round/>
                </a:ln>
                <a:effectLst>
                  <a:outerShdw blurRad="50800" dist="43000" dir="5400000" rotWithShape="0">
                    <a:srgbClr val="7030A0">
                      <a:alpha val="40000"/>
                    </a:srgbClr>
                  </a:outerShdw>
                </a:effectLst>
                <a:scene3d>
                  <a:camera prst="orthographicFront" fov="0">
                    <a:rot lat="0" lon="0" rev="0"/>
                  </a:camera>
                  <a:lightRig rig="balanced" dir="t">
                    <a:rot lat="0" lon="0" rev="0"/>
                  </a:lightRig>
                </a:scene3d>
                <a:sp3d prstMaterial="matte">
                  <a:bevelT w="0" h="0"/>
                  <a:contourClr>
                    <a:scrgbClr r="0" g="0" b="0">
                      <a:tint val="100000"/>
                      <a:shade val="100000"/>
                      <a:hueMod val="100000"/>
                      <a:satMod val="100000"/>
                    </a:scrgbClr>
                  </a:contourClr>
                </a:sp3d>
              </c:spPr>
            </c:marker>
            <c:bubble3D val="0"/>
            <c:spPr>
              <a:ln w="69850" cap="rnd" cmpd="sng">
                <a:solidFill>
                  <a:schemeClr val="tx1">
                    <a:lumMod val="95000"/>
                    <a:lumOff val="5000"/>
                  </a:schemeClr>
                </a:solidFill>
                <a:round/>
              </a:ln>
              <a:effectLst>
                <a:outerShdw blurRad="50800" dist="43000" dir="5400000" rotWithShape="0">
                  <a:srgbClr val="7030A0">
                    <a:alpha val="4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DD14-483E-8A10-49D99FD8419D}"/>
              </c:ext>
            </c:extLst>
          </c:dPt>
          <c:dLbls>
            <c:dLbl>
              <c:idx val="0"/>
              <c:layout>
                <c:manualLayout>
                  <c:x val="-0.14564333834082849"/>
                  <c:y val="3.60226544899252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659F330-2331-4B25-A734-26EEED045506}" type="YVALUE">
                      <a:rPr lang="en-US" sz="1600" smtClean="0">
                        <a:solidFill>
                          <a:srgbClr val="006699"/>
                        </a:solidFill>
                      </a:rPr>
                      <a:pPr>
                        <a:defRPr sz="1600"/>
                      </a:pPr>
                      <a:t>[ЗНАЧЕНИЕ Y]</a:t>
                    </a:fld>
                    <a:r>
                      <a:rPr lang="en-US" sz="1600" dirty="0"/>
                      <a:t> = </a:t>
                    </a:r>
                    <a:r>
                      <a:rPr lang="en-US" sz="1600" dirty="0">
                        <a:solidFill>
                          <a:srgbClr val="339D59"/>
                        </a:solidFill>
                      </a:rPr>
                      <a:t>357</a:t>
                    </a:r>
                    <a:r>
                      <a:rPr lang="en-US" sz="1600" dirty="0"/>
                      <a:t> + </a:t>
                    </a:r>
                    <a:r>
                      <a:rPr lang="en-US" sz="1600" dirty="0">
                        <a:solidFill>
                          <a:srgbClr val="FF0000"/>
                        </a:solidFill>
                      </a:rPr>
                      <a:t>137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6800575611835998"/>
                      <c:h val="6.654441393637038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E20-4154-B4B6-E0D76CFF4D89}"/>
                </c:ext>
              </c:extLst>
            </c:dLbl>
            <c:dLbl>
              <c:idx val="1"/>
              <c:layout>
                <c:manualLayout>
                  <c:x val="-0.16621150387477079"/>
                  <c:y val="-4.7550472960367254E-2"/>
                </c:manualLayout>
              </c:layout>
              <c:tx>
                <c:rich>
                  <a:bodyPr/>
                  <a:lstStyle/>
                  <a:p>
                    <a:fld id="{084A90F2-C92F-4F5D-BABD-99511BA3AEC6}" type="YVALUE">
                      <a:rPr lang="en-US" smtClean="0">
                        <a:solidFill>
                          <a:srgbClr val="006699"/>
                        </a:solidFill>
                      </a:rPr>
                      <a:pPr/>
                      <a:t>[ЗНАЧЕНИЕ Y]</a:t>
                    </a:fld>
                    <a:r>
                      <a:rPr lang="en-US" dirty="0"/>
                      <a:t> = </a:t>
                    </a:r>
                    <a:r>
                      <a:rPr lang="en-US" dirty="0">
                        <a:solidFill>
                          <a:srgbClr val="339D59"/>
                        </a:solidFill>
                      </a:rPr>
                      <a:t>364</a:t>
                    </a:r>
                    <a:r>
                      <a:rPr lang="en-US" dirty="0"/>
                      <a:t> + </a:t>
                    </a:r>
                    <a:r>
                      <a:rPr lang="en-US" dirty="0">
                        <a:solidFill>
                          <a:srgbClr val="C00000"/>
                        </a:solidFill>
                      </a:rPr>
                      <a:t>223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3556751785914311"/>
                      <c:h val="8.614100196979876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E20-4154-B4B6-E0D76CFF4D89}"/>
                </c:ext>
              </c:extLst>
            </c:dLbl>
            <c:dLbl>
              <c:idx val="2"/>
              <c:layout>
                <c:manualLayout>
                  <c:x val="-8.4609384315751823E-2"/>
                  <c:y val="5.3190738947876993E-2"/>
                </c:manualLayout>
              </c:layout>
              <c:tx>
                <c:rich>
                  <a:bodyPr/>
                  <a:lstStyle/>
                  <a:p>
                    <a:fld id="{88FE4C40-6FFC-465A-9EB3-F1C23118473D}" type="YVALUE">
                      <a:rPr lang="en-US" smtClean="0">
                        <a:solidFill>
                          <a:srgbClr val="006699"/>
                        </a:solidFill>
                      </a:rPr>
                      <a:pPr/>
                      <a:t>[ЗНАЧЕНИЕ Y]</a:t>
                    </a:fld>
                    <a:r>
                      <a:rPr lang="en-US" dirty="0"/>
                      <a:t> = </a:t>
                    </a:r>
                    <a:r>
                      <a:rPr lang="en-US" dirty="0">
                        <a:solidFill>
                          <a:srgbClr val="00B050"/>
                        </a:solidFill>
                      </a:rPr>
                      <a:t>370</a:t>
                    </a:r>
                    <a:r>
                      <a:rPr lang="en-US" dirty="0"/>
                      <a:t> +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184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4417188499326105"/>
                      <c:h val="8.614100196979876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E20-4154-B4B6-E0D76CFF4D89}"/>
                </c:ext>
              </c:extLst>
            </c:dLbl>
            <c:dLbl>
              <c:idx val="3"/>
              <c:layout>
                <c:manualLayout>
                  <c:x val="-2.1045115357553761E-3"/>
                  <c:y val="-5.0143919907859984E-2"/>
                </c:manualLayout>
              </c:layout>
              <c:tx>
                <c:rich>
                  <a:bodyPr/>
                  <a:lstStyle/>
                  <a:p>
                    <a:fld id="{AB83D655-A03A-449C-84B2-6BFC8B0D56E6}" type="YVALUE">
                      <a:rPr lang="en-US" smtClean="0">
                        <a:solidFill>
                          <a:srgbClr val="006699"/>
                        </a:solidFill>
                      </a:rPr>
                      <a:pPr/>
                      <a:t>[ЗНАЧЕНИЕ Y]</a:t>
                    </a:fld>
                    <a:r>
                      <a:rPr lang="en-US" dirty="0"/>
                      <a:t> = </a:t>
                    </a:r>
                    <a:r>
                      <a:rPr lang="en-US" dirty="0">
                        <a:solidFill>
                          <a:srgbClr val="00B050"/>
                        </a:solidFill>
                      </a:rPr>
                      <a:t>381</a:t>
                    </a:r>
                    <a:r>
                      <a:rPr lang="en-US" dirty="0"/>
                      <a:t> + </a:t>
                    </a:r>
                    <a:r>
                      <a:rPr lang="en-US" dirty="0">
                        <a:solidFill>
                          <a:srgbClr val="C00000"/>
                        </a:solidFill>
                      </a:rPr>
                      <a:t>184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446620403325755"/>
                      <c:h val="8.614100196979876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D14-483E-8A10-49D99FD841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numRef>
              <c:f>Лист1!$A$81:$A$84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xVal>
          <c:yVal>
            <c:numRef>
              <c:f>Лист1!$B$81:$B$84</c:f>
              <c:numCache>
                <c:formatCode>General</c:formatCode>
                <c:ptCount val="4"/>
                <c:pt idx="0">
                  <c:v>494</c:v>
                </c:pt>
                <c:pt idx="1">
                  <c:v>587</c:v>
                </c:pt>
                <c:pt idx="2">
                  <c:v>554</c:v>
                </c:pt>
                <c:pt idx="3">
                  <c:v>565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D14-483E-8A10-49D99FD841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12566048"/>
        <c:axId val="1912563552"/>
      </c:scatterChart>
      <c:valAx>
        <c:axId val="1912566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12563552"/>
        <c:crosses val="autoZero"/>
        <c:crossBetween val="midCat"/>
      </c:valAx>
      <c:valAx>
        <c:axId val="191256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125660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Лист1!$B$100</c:f>
              <c:strCache>
                <c:ptCount val="1"/>
                <c:pt idx="0">
                  <c:v>Количество членов СРО на начало года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5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">
                <a:rot lat="0" lon="0" rev="2700000"/>
              </a:lightRig>
            </a:scene3d>
            <a:sp3d prstMaterial="matte">
              <a:bevelT w="50800" h="50800"/>
              <a:contourClr>
                <a:scrgbClr r="0" g="0" b="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Лист1!$A$101:$A$105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Лист1!$B$101:$B$105</c:f>
              <c:numCache>
                <c:formatCode>General</c:formatCode>
                <c:ptCount val="5"/>
                <c:pt idx="0">
                  <c:v>184</c:v>
                </c:pt>
                <c:pt idx="1">
                  <c:v>333</c:v>
                </c:pt>
                <c:pt idx="2">
                  <c:v>357</c:v>
                </c:pt>
                <c:pt idx="3">
                  <c:v>364</c:v>
                </c:pt>
                <c:pt idx="4">
                  <c:v>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5D-42BC-9677-D0F6463319DB}"/>
            </c:ext>
          </c:extLst>
        </c:ser>
        <c:ser>
          <c:idx val="1"/>
          <c:order val="1"/>
          <c:tx>
            <c:strRef>
              <c:f>Лист1!$C$100</c:f>
              <c:strCache>
                <c:ptCount val="1"/>
                <c:pt idx="0">
                  <c:v>Число принятых членов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5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">
                <a:rot lat="0" lon="0" rev="2700000"/>
              </a:lightRig>
            </a:scene3d>
            <a:sp3d prstMaterial="matte">
              <a:bevelT w="50800" h="50800"/>
              <a:contourClr>
                <a:scrgbClr r="0" g="0" b="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Лист1!$A$101:$A$105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Лист1!$C$101:$C$105</c:f>
              <c:numCache>
                <c:formatCode>General</c:formatCode>
                <c:ptCount val="5"/>
                <c:pt idx="0">
                  <c:v>182</c:v>
                </c:pt>
                <c:pt idx="1">
                  <c:v>59</c:v>
                </c:pt>
                <c:pt idx="2">
                  <c:v>52</c:v>
                </c:pt>
                <c:pt idx="3">
                  <c:v>43</c:v>
                </c:pt>
                <c:pt idx="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5D-42BC-9677-D0F6463319DB}"/>
            </c:ext>
          </c:extLst>
        </c:ser>
        <c:ser>
          <c:idx val="2"/>
          <c:order val="2"/>
          <c:tx>
            <c:strRef>
              <c:f>Лист1!$D$100</c:f>
              <c:strCache>
                <c:ptCount val="1"/>
                <c:pt idx="0">
                  <c:v>Число исключенных членов СРО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5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">
                <a:rot lat="0" lon="0" rev="2700000"/>
              </a:lightRig>
            </a:scene3d>
            <a:sp3d prstMaterial="matte">
              <a:bevelT w="50800" h="50800"/>
              <a:contourClr>
                <a:scrgbClr r="0" g="0" b="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Лист1!$A$101:$A$105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Лист1!$D$101:$D$105</c:f>
              <c:numCache>
                <c:formatCode>General</c:formatCode>
                <c:ptCount val="5"/>
                <c:pt idx="0">
                  <c:v>33</c:v>
                </c:pt>
                <c:pt idx="1">
                  <c:v>35</c:v>
                </c:pt>
                <c:pt idx="2">
                  <c:v>45</c:v>
                </c:pt>
                <c:pt idx="3">
                  <c:v>37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5D-42BC-9677-D0F6463319DB}"/>
            </c:ext>
          </c:extLst>
        </c:ser>
        <c:ser>
          <c:idx val="3"/>
          <c:order val="3"/>
          <c:tx>
            <c:strRef>
              <c:f>Лист1!$E$100</c:f>
              <c:strCache>
                <c:ptCount val="1"/>
                <c:pt idx="0">
                  <c:v>Количество членов СРО на конец года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5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">
                <a:rot lat="0" lon="0" rev="2700000"/>
              </a:lightRig>
            </a:scene3d>
            <a:sp3d prstMaterial="matte">
              <a:bevelT w="50800" h="50800"/>
              <a:contourClr>
                <a:scrgbClr r="0" g="0" b="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Лист1!$A$101:$A$105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Лист1!$E$101:$E$105</c:f>
              <c:numCache>
                <c:formatCode>General</c:formatCode>
                <c:ptCount val="5"/>
                <c:pt idx="0">
                  <c:v>333</c:v>
                </c:pt>
                <c:pt idx="1">
                  <c:v>357</c:v>
                </c:pt>
                <c:pt idx="2">
                  <c:v>364</c:v>
                </c:pt>
                <c:pt idx="3">
                  <c:v>370</c:v>
                </c:pt>
                <c:pt idx="4">
                  <c:v>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5D-42BC-9677-D0F6463319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526765712"/>
        <c:axId val="1526768208"/>
      </c:barChart>
      <c:catAx>
        <c:axId val="152676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6768208"/>
        <c:crosses val="autoZero"/>
        <c:auto val="1"/>
        <c:lblAlgn val="ctr"/>
        <c:lblOffset val="100"/>
        <c:noMultiLvlLbl val="0"/>
      </c:catAx>
      <c:valAx>
        <c:axId val="1526768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6765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850493054889793E-2"/>
          <c:y val="3.0051801872760395E-2"/>
          <c:w val="0.94128659717331686"/>
          <c:h val="0.672134688185558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Лист1!$C$38</c:f>
              <c:strCache>
                <c:ptCount val="1"/>
                <c:pt idx="0">
                  <c:v>По решению Правления, на основании рекомендаций Дисциплинарной комиссии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Лист1!$A$39:$A$43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Лист1!$C$39:$C$43</c:f>
              <c:numCache>
                <c:formatCode>General</c:formatCode>
                <c:ptCount val="5"/>
                <c:pt idx="0">
                  <c:v>5</c:v>
                </c:pt>
                <c:pt idx="1">
                  <c:v>23</c:v>
                </c:pt>
                <c:pt idx="2">
                  <c:v>24</c:v>
                </c:pt>
                <c:pt idx="3">
                  <c:v>19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6-4D18-BB14-38C6FCC2CA7E}"/>
            </c:ext>
          </c:extLst>
        </c:ser>
        <c:ser>
          <c:idx val="2"/>
          <c:order val="1"/>
          <c:tx>
            <c:strRef>
              <c:f>Лист1!$D$38</c:f>
              <c:strCache>
                <c:ptCount val="1"/>
                <c:pt idx="0">
                  <c:v>Добровольный выход</c:v>
                </c:pt>
              </c:strCache>
            </c:strRef>
          </c:tx>
          <c:spPr>
            <a:solidFill>
              <a:srgbClr val="3366FF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Лист1!$A$39:$A$43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Лист1!$D$39:$D$43</c:f>
              <c:numCache>
                <c:formatCode>General</c:formatCode>
                <c:ptCount val="5"/>
                <c:pt idx="0">
                  <c:v>27</c:v>
                </c:pt>
                <c:pt idx="1">
                  <c:v>10</c:v>
                </c:pt>
                <c:pt idx="2">
                  <c:v>19</c:v>
                </c:pt>
                <c:pt idx="3">
                  <c:v>13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C6-4D18-BB14-38C6FCC2CA7E}"/>
            </c:ext>
          </c:extLst>
        </c:ser>
        <c:ser>
          <c:idx val="3"/>
          <c:order val="2"/>
          <c:tx>
            <c:strRef>
              <c:f>Лист1!$E$38</c:f>
              <c:strCache>
                <c:ptCount val="1"/>
                <c:pt idx="0">
                  <c:v>Иные причины (смена юридического лица, ликвидация юридического лица/ИП)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Лист1!$A$39:$A$43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Лист1!$E$39:$E$43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C6-4D18-BB14-38C6FCC2CA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5655583"/>
        <c:axId val="1915656831"/>
      </c:barChart>
      <c:catAx>
        <c:axId val="1915655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15656831"/>
        <c:crosses val="autoZero"/>
        <c:auto val="1"/>
        <c:lblAlgn val="ctr"/>
        <c:lblOffset val="100"/>
        <c:noMultiLvlLbl val="0"/>
      </c:catAx>
      <c:valAx>
        <c:axId val="1915656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156555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886008851819898E-3"/>
          <c:y val="0.78079904701946701"/>
          <c:w val="0.99348388284387346"/>
          <c:h val="0.21854380678569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/>
              <a:t>Количество заседаний  Контрольного Комитета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Лист3!$B$2</c:f>
              <c:strCache>
                <c:ptCount val="1"/>
                <c:pt idx="0">
                  <c:v>Заседание Контрольного Комитета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0800" dist="43000" dir="5400000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matte">
              <a:bevelT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Лист3!$A$3:$A$7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Лист3!$B$3:$B$7</c:f>
              <c:numCache>
                <c:formatCode>General</c:formatCode>
                <c:ptCount val="5"/>
                <c:pt idx="0">
                  <c:v>23</c:v>
                </c:pt>
                <c:pt idx="1">
                  <c:v>26</c:v>
                </c:pt>
                <c:pt idx="2">
                  <c:v>26</c:v>
                </c:pt>
                <c:pt idx="3">
                  <c:v>26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B0-491E-98C2-157EE2E2B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592979120"/>
        <c:axId val="1592978704"/>
      </c:barChart>
      <c:catAx>
        <c:axId val="1592979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Год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2978704"/>
        <c:crosses val="autoZero"/>
        <c:auto val="1"/>
        <c:lblAlgn val="ctr"/>
        <c:lblOffset val="100"/>
        <c:noMultiLvlLbl val="0"/>
      </c:catAx>
      <c:valAx>
        <c:axId val="1592978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600"/>
                  <a:t>Количество заседаний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2979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1800"/>
              <a:t>Количество заседаний Дисциплинарной Комиссии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0270907563134685"/>
          <c:y val="0.26036525042191078"/>
          <c:w val="0.87183712776954092"/>
          <c:h val="0.6282417033028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Лист4!$B$2</c:f>
              <c:strCache>
                <c:ptCount val="1"/>
                <c:pt idx="0">
                  <c:v>Количество заседаний ДК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>
              <a:outerShdw blurRad="50800" dist="43000" dir="5400000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matte">
              <a:bevelT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830-46DF-A1DD-23241ACE64A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830-46DF-A1DD-23241ACE64A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830-46DF-A1DD-23241ACE64A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A830-46DF-A1DD-23241ACE64AA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A830-46DF-A1DD-23241ACE64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Лист4!$A$3:$A$7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Лист4!$B$3:$B$7</c:f>
              <c:numCache>
                <c:formatCode>General</c:formatCode>
                <c:ptCount val="5"/>
                <c:pt idx="0">
                  <c:v>12</c:v>
                </c:pt>
                <c:pt idx="1">
                  <c:v>18</c:v>
                </c:pt>
                <c:pt idx="2">
                  <c:v>19</c:v>
                </c:pt>
                <c:pt idx="3">
                  <c:v>19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830-46DF-A1DD-23241ACE64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603301952"/>
        <c:axId val="1603304864"/>
      </c:barChart>
      <c:catAx>
        <c:axId val="160330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3304864"/>
        <c:crosses val="autoZero"/>
        <c:auto val="1"/>
        <c:lblAlgn val="ctr"/>
        <c:lblOffset val="100"/>
        <c:noMultiLvlLbl val="0"/>
      </c:catAx>
      <c:valAx>
        <c:axId val="160330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3301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Проведение заседаний комитета по совершенствованию внутренней нормативной базы саморегулирования </a:t>
            </a:r>
          </a:p>
          <a:p>
            <a:pPr>
              <a:defRPr sz="1600"/>
            </a:pPr>
            <a:r>
              <a:rPr lang="ru-RU" sz="1600" dirty="0"/>
              <a:t>Ассоциации СРО "ОСКО"</a:t>
            </a:r>
          </a:p>
        </c:rich>
      </c:tx>
      <c:layout>
        <c:manualLayout>
          <c:xMode val="edge"/>
          <c:yMode val="edge"/>
          <c:x val="0.12154728379616435"/>
          <c:y val="2.51956131858364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Лист1!$B$59:$B$60</c:f>
              <c:strCache>
                <c:ptCount val="2"/>
                <c:pt idx="0">
                  <c:v>Проведение заседаний комитета по совершенствованию внутренней нормативной базы саморегулирования Ассоциации СРО "ОСКО"</c:v>
                </c:pt>
                <c:pt idx="1">
                  <c:v>Количество заседаний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0800" dist="43000" dir="5400000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matte">
              <a:bevelT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Лист1!$A$61:$A$65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Лист1!$B$61:$B$65</c:f>
              <c:numCache>
                <c:formatCode>General</c:formatCode>
                <c:ptCount val="5"/>
                <c:pt idx="0">
                  <c:v>12</c:v>
                </c:pt>
                <c:pt idx="1">
                  <c:v>13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67-4F82-A78D-A91107E089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607872720"/>
        <c:axId val="1607872304"/>
      </c:barChart>
      <c:catAx>
        <c:axId val="160787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7872304"/>
        <c:crosses val="autoZero"/>
        <c:auto val="1"/>
        <c:lblAlgn val="ctr"/>
        <c:lblOffset val="100"/>
        <c:noMultiLvlLbl val="0"/>
      </c:catAx>
      <c:valAx>
        <c:axId val="160787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7872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Заседания Контрольного Комитета</a:t>
            </a:r>
          </a:p>
        </c:rich>
      </c:tx>
      <c:layout>
        <c:manualLayout>
          <c:xMode val="edge"/>
          <c:yMode val="edge"/>
          <c:x val="0.18584284905843795"/>
          <c:y val="3.9596299611346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Лист3!$B$2</c:f>
              <c:strCache>
                <c:ptCount val="1"/>
                <c:pt idx="0">
                  <c:v>Заседание Контрольного Комитета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63000"/>
                  </a:schemeClr>
                </a:gs>
                <a:gs pos="30000">
                  <a:schemeClr val="accent1">
                    <a:shade val="90000"/>
                    <a:satMod val="110000"/>
                  </a:schemeClr>
                </a:gs>
                <a:gs pos="45000">
                  <a:schemeClr val="accent1">
                    <a:shade val="100000"/>
                    <a:satMod val="118000"/>
                  </a:schemeClr>
                </a:gs>
                <a:gs pos="55000">
                  <a:schemeClr val="accent1">
                    <a:shade val="100000"/>
                    <a:satMod val="118000"/>
                  </a:schemeClr>
                </a:gs>
                <a:gs pos="73000">
                  <a:schemeClr val="accent1">
                    <a:shade val="90000"/>
                    <a:satMod val="110000"/>
                  </a:schemeClr>
                </a:gs>
                <a:gs pos="100000">
                  <a:schemeClr val="accent1">
                    <a:shade val="63000"/>
                  </a:schemeClr>
                </a:gs>
              </a:gsLst>
              <a:lin ang="950000" scaled="1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5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">
                <a:rot lat="0" lon="0" rev="2700000"/>
              </a:lightRig>
            </a:scene3d>
            <a:sp3d prstMaterial="matte">
              <a:bevelT w="50800" h="50800"/>
              <a:contourClr>
                <a:scrgbClr r="0" g="0" b="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Лист3!$A$3:$A$7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Лист3!$B$3:$B$7</c:f>
              <c:numCache>
                <c:formatCode>General</c:formatCode>
                <c:ptCount val="5"/>
                <c:pt idx="0">
                  <c:v>23</c:v>
                </c:pt>
                <c:pt idx="1">
                  <c:v>26</c:v>
                </c:pt>
                <c:pt idx="2">
                  <c:v>26</c:v>
                </c:pt>
                <c:pt idx="3">
                  <c:v>26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87-4E2D-82B2-180D5B68BB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592979120"/>
        <c:axId val="1592978704"/>
      </c:barChart>
      <c:catAx>
        <c:axId val="1592979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Год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2978704"/>
        <c:crosses val="autoZero"/>
        <c:auto val="1"/>
        <c:lblAlgn val="ctr"/>
        <c:lblOffset val="100"/>
        <c:noMultiLvlLbl val="0"/>
      </c:catAx>
      <c:valAx>
        <c:axId val="1592978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600"/>
                  <a:t>Количество заседаний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2979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Результаты проводимых проверок </a:t>
            </a:r>
          </a:p>
        </c:rich>
      </c:tx>
      <c:layout>
        <c:manualLayout>
          <c:xMode val="edge"/>
          <c:yMode val="edge"/>
          <c:x val="0.14656241197010095"/>
          <c:y val="1.128181338286927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760285089096386E-2"/>
          <c:y val="0.25073612308451249"/>
          <c:w val="0.91115208213580134"/>
          <c:h val="0.6423055856917744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Лист3!$D$2</c:f>
              <c:strCache>
                <c:ptCount val="1"/>
                <c:pt idx="0">
                  <c:v>Внеплановые проверки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0800" dist="43000" dir="5400000" rotWithShape="0">
                <a:srgbClr val="000000">
                  <a:alpha val="4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balanced" dir="t">
                <a:rot lat="0" lon="0" rev="0"/>
              </a:lightRig>
            </a:scene3d>
            <a:sp3d prstMaterial="matte">
              <a:bevelT w="0" h="0"/>
              <a:contourClr>
                <a:scrgbClr r="0" g="0" b="0">
                  <a:tint val="100000"/>
                  <a:shade val="100000"/>
                  <a:hueMod val="100000"/>
                  <a:satMod val="100000"/>
                </a:scrgbClr>
              </a:contourClr>
            </a:sp3d>
          </c:spPr>
          <c:invertIfNegative val="0"/>
          <c:dLbls>
            <c:dLbl>
              <c:idx val="0"/>
              <c:layout>
                <c:manualLayout>
                  <c:x val="-1.6912123919260134E-2"/>
                  <c:y val="-3.5273858460171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BA-4082-B3EB-F6B13C72FEAF}"/>
                </c:ext>
              </c:extLst>
            </c:dLbl>
            <c:dLbl>
              <c:idx val="1"/>
              <c:layout>
                <c:manualLayout>
                  <c:x val="-1.44961062165086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BBA-4082-B3EB-F6B13C72FEAF}"/>
                </c:ext>
              </c:extLst>
            </c:dLbl>
            <c:dLbl>
              <c:idx val="3"/>
              <c:layout>
                <c:manualLayout>
                  <c:x val="-1.69121239192602E-2"/>
                  <c:y val="-2.1164315076102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BA-4082-B3EB-F6B13C72FE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Лист3!$C$3:$C$7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Лист3!$D$3:$D$7</c:f>
              <c:numCache>
                <c:formatCode>General</c:formatCode>
                <c:ptCount val="5"/>
                <c:pt idx="0">
                  <c:v>26</c:v>
                </c:pt>
                <c:pt idx="1">
                  <c:v>17</c:v>
                </c:pt>
                <c:pt idx="2">
                  <c:v>14</c:v>
                </c:pt>
                <c:pt idx="3">
                  <c:v>40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8F-4FC0-84C3-4BC99EF3E7C1}"/>
            </c:ext>
          </c:extLst>
        </c:ser>
        <c:ser>
          <c:idx val="1"/>
          <c:order val="1"/>
          <c:tx>
            <c:strRef>
              <c:f>Лист3!$E$2</c:f>
              <c:strCache>
                <c:ptCount val="1"/>
                <c:pt idx="0">
                  <c:v>Плановые проверки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0800" dist="43000" dir="5400000" rotWithShape="0">
                <a:srgbClr val="000000">
                  <a:alpha val="4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balanced" dir="t">
                <a:rot lat="0" lon="0" rev="0"/>
              </a:lightRig>
            </a:scene3d>
            <a:sp3d prstMaterial="matte">
              <a:bevelT w="0" h="0"/>
              <a:contourClr>
                <a:scrgbClr r="0" g="0" b="0">
                  <a:tint val="100000"/>
                  <a:shade val="100000"/>
                  <a:hueMod val="100000"/>
                  <a:satMod val="100000"/>
                </a:scrgbClr>
              </a:contourClr>
            </a:sp3d>
          </c:spPr>
          <c:invertIfNegative val="0"/>
          <c:dLbls>
            <c:dLbl>
              <c:idx val="0"/>
              <c:layout>
                <c:manualLayout>
                  <c:x val="2.50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8F-4FC0-84C3-4BC99EF3E7C1}"/>
                </c:ext>
              </c:extLst>
            </c:dLbl>
            <c:dLbl>
              <c:idx val="1"/>
              <c:layout>
                <c:manualLayout>
                  <c:x val="3.055555555555550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88F-4FC0-84C3-4BC99EF3E7C1}"/>
                </c:ext>
              </c:extLst>
            </c:dLbl>
            <c:dLbl>
              <c:idx val="2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8F-4FC0-84C3-4BC99EF3E7C1}"/>
                </c:ext>
              </c:extLst>
            </c:dLbl>
            <c:dLbl>
              <c:idx val="3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88F-4FC0-84C3-4BC99EF3E7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Лист3!$C$3:$C$7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Лист3!$E$3:$E$7</c:f>
              <c:numCache>
                <c:formatCode>General</c:formatCode>
                <c:ptCount val="5"/>
                <c:pt idx="0">
                  <c:v>102</c:v>
                </c:pt>
                <c:pt idx="1">
                  <c:v>312</c:v>
                </c:pt>
                <c:pt idx="2">
                  <c:v>328</c:v>
                </c:pt>
                <c:pt idx="3">
                  <c:v>334</c:v>
                </c:pt>
                <c:pt idx="4">
                  <c:v>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8F-4FC0-84C3-4BC99EF3E7C1}"/>
            </c:ext>
          </c:extLst>
        </c:ser>
        <c:ser>
          <c:idx val="2"/>
          <c:order val="2"/>
          <c:tx>
            <c:strRef>
              <c:f>Лист3!$F$2</c:f>
              <c:strCache>
                <c:ptCount val="1"/>
                <c:pt idx="0">
                  <c:v>На ДК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0800" dist="43000" dir="5400000" rotWithShape="0">
                <a:srgbClr val="000000">
                  <a:alpha val="4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balanced" dir="t">
                <a:rot lat="0" lon="0" rev="0"/>
              </a:lightRig>
            </a:scene3d>
            <a:sp3d prstMaterial="matte">
              <a:bevelT w="0" h="0"/>
              <a:contourClr>
                <a:scrgbClr r="0" g="0" b="0">
                  <a:tint val="100000"/>
                  <a:shade val="100000"/>
                  <a:hueMod val="100000"/>
                  <a:satMod val="100000"/>
                </a:scrgbClr>
              </a:contourClr>
            </a:sp3d>
          </c:spPr>
          <c:invertIfNegative val="0"/>
          <c:dLbls>
            <c:dLbl>
              <c:idx val="0"/>
              <c:layout>
                <c:manualLayout>
                  <c:x val="1.3888888888888888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8F-4FC0-84C3-4BC99EF3E7C1}"/>
                </c:ext>
              </c:extLst>
            </c:dLbl>
            <c:dLbl>
              <c:idx val="1"/>
              <c:layout>
                <c:manualLayout>
                  <c:x val="1.1111111111111059E-2"/>
                  <c:y val="-4.6296296296297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8F-4FC0-84C3-4BC99EF3E7C1}"/>
                </c:ext>
              </c:extLst>
            </c:dLbl>
            <c:dLbl>
              <c:idx val="2"/>
              <c:layout>
                <c:manualLayout>
                  <c:x val="1.38888888888887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8F-4FC0-84C3-4BC99EF3E7C1}"/>
                </c:ext>
              </c:extLst>
            </c:dLbl>
            <c:dLbl>
              <c:idx val="3"/>
              <c:layout>
                <c:manualLayout>
                  <c:x val="1.38888888888888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8F-4FC0-84C3-4BC99EF3E7C1}"/>
                </c:ext>
              </c:extLst>
            </c:dLbl>
            <c:dLbl>
              <c:idx val="4"/>
              <c:layout>
                <c:manualLayout>
                  <c:x val="1.6912123919260114E-2"/>
                  <c:y val="-1.0582157538051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BA-4082-B3EB-F6B13C72FE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Лист3!$C$3:$C$7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Лист3!$F$3:$F$7</c:f>
              <c:numCache>
                <c:formatCode>General</c:formatCode>
                <c:ptCount val="5"/>
                <c:pt idx="0">
                  <c:v>38</c:v>
                </c:pt>
                <c:pt idx="1">
                  <c:v>72</c:v>
                </c:pt>
                <c:pt idx="2">
                  <c:v>72</c:v>
                </c:pt>
                <c:pt idx="3">
                  <c:v>59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8F-4FC0-84C3-4BC99EF3E7C1}"/>
            </c:ext>
          </c:extLst>
        </c:ser>
        <c:ser>
          <c:idx val="3"/>
          <c:order val="3"/>
          <c:tx>
            <c:strRef>
              <c:f>Лист3!$G$2</c:f>
              <c:strCache>
                <c:ptCount val="1"/>
                <c:pt idx="0">
                  <c:v>Жалобы 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50800" dist="43000" dir="5400000" rotWithShape="0">
                <a:srgbClr val="000000">
                  <a:alpha val="4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balanced" dir="t">
                <a:rot lat="0" lon="0" rev="0"/>
              </a:lightRig>
            </a:scene3d>
            <a:sp3d prstMaterial="matte">
              <a:bevelT w="0" h="0"/>
              <a:contourClr>
                <a:scrgbClr r="0" g="0" b="0">
                  <a:tint val="100000"/>
                  <a:shade val="100000"/>
                  <a:hueMod val="100000"/>
                  <a:satMod val="100000"/>
                </a:scrgbClr>
              </a:contourClr>
            </a:sp3d>
          </c:spPr>
          <c:invertIfNegative val="0"/>
          <c:dLbls>
            <c:dLbl>
              <c:idx val="0"/>
              <c:layout>
                <c:manualLayout>
                  <c:x val="5.7511725750278957E-3"/>
                  <c:y val="-1.1957240155990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BBA-4082-B3EB-F6B13C72FEAF}"/>
                </c:ext>
              </c:extLst>
            </c:dLbl>
            <c:dLbl>
              <c:idx val="1"/>
              <c:layout>
                <c:manualLayout>
                  <c:x val="1.9170575250092983E-2"/>
                  <c:y val="-8.9679301169926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BBA-4082-B3EB-F6B13C72FEAF}"/>
                </c:ext>
              </c:extLst>
            </c:dLbl>
            <c:dLbl>
              <c:idx val="2"/>
              <c:layout>
                <c:manualLayout>
                  <c:x val="1.150234515005572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058952386932853E-2"/>
                      <c:h val="5.94425478148378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4BBA-4082-B3EB-F6B13C72FEAF}"/>
                </c:ext>
              </c:extLst>
            </c:dLbl>
            <c:dLbl>
              <c:idx val="3"/>
              <c:layout>
                <c:manualLayout>
                  <c:x val="5.7511725750278957E-3"/>
                  <c:y val="-1.1957240155990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BBA-4082-B3EB-F6B13C72FEAF}"/>
                </c:ext>
              </c:extLst>
            </c:dLbl>
            <c:dLbl>
              <c:idx val="4"/>
              <c:layout>
                <c:manualLayout>
                  <c:x val="1.449610621650849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BA-4082-B3EB-F6B13C72FE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Лист3!$C$3:$C$7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Лист3!$G$3:$G$7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BA-4082-B3EB-F6B13C72FE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25902240"/>
        <c:axId val="1825897664"/>
        <c:axId val="0"/>
      </c:bar3DChart>
      <c:catAx>
        <c:axId val="182590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25897664"/>
        <c:crosses val="autoZero"/>
        <c:auto val="1"/>
        <c:lblAlgn val="ctr"/>
        <c:lblOffset val="100"/>
        <c:noMultiLvlLbl val="0"/>
      </c:catAx>
      <c:valAx>
        <c:axId val="1825897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25902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7.5655488370772656E-2"/>
          <c:y val="0.13133475722691573"/>
          <c:w val="0.89440970561709909"/>
          <c:h val="9.26115529802983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829176477694497E-2"/>
          <c:y val="0.24348505765885722"/>
          <c:w val="0.93289688416497407"/>
          <c:h val="0.676091703203077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Лист4!$E$2</c:f>
              <c:strCache>
                <c:ptCount val="1"/>
                <c:pt idx="0">
                  <c:v>Количество принятых мер Дисциплинарного воздействия: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Лист4!$D$3:$D$7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Лист4!$E$3:$E$7</c:f>
              <c:numCache>
                <c:formatCode>General</c:formatCode>
                <c:ptCount val="5"/>
                <c:pt idx="0">
                  <c:v>161</c:v>
                </c:pt>
                <c:pt idx="1">
                  <c:v>90</c:v>
                </c:pt>
                <c:pt idx="2">
                  <c:v>122</c:v>
                </c:pt>
                <c:pt idx="3">
                  <c:v>96</c:v>
                </c:pt>
                <c:pt idx="4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B-46FB-B141-6A3D8660B8CD}"/>
            </c:ext>
          </c:extLst>
        </c:ser>
        <c:ser>
          <c:idx val="1"/>
          <c:order val="1"/>
          <c:tx>
            <c:strRef>
              <c:f>Лист4!$F$2</c:f>
              <c:strCache>
                <c:ptCount val="1"/>
                <c:pt idx="0">
                  <c:v>1. Выдано предписаний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Лист4!$D$3:$D$7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Лист4!$F$3:$F$7</c:f>
              <c:numCache>
                <c:formatCode>General</c:formatCode>
                <c:ptCount val="5"/>
                <c:pt idx="0">
                  <c:v>44</c:v>
                </c:pt>
                <c:pt idx="1">
                  <c:v>18</c:v>
                </c:pt>
                <c:pt idx="2">
                  <c:v>24</c:v>
                </c:pt>
                <c:pt idx="3">
                  <c:v>9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5B-46FB-B141-6A3D8660B8CD}"/>
            </c:ext>
          </c:extLst>
        </c:ser>
        <c:ser>
          <c:idx val="2"/>
          <c:order val="2"/>
          <c:tx>
            <c:strRef>
              <c:f>Лист4!$G$2</c:f>
              <c:strCache>
                <c:ptCount val="1"/>
                <c:pt idx="0">
                  <c:v>2. Предупреждений 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Лист4!$D$3:$D$7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Лист4!$G$3:$G$7</c:f>
              <c:numCache>
                <c:formatCode>General</c:formatCode>
                <c:ptCount val="5"/>
                <c:pt idx="0">
                  <c:v>12</c:v>
                </c:pt>
                <c:pt idx="1">
                  <c:v>21</c:v>
                </c:pt>
                <c:pt idx="2">
                  <c:v>25</c:v>
                </c:pt>
                <c:pt idx="3">
                  <c:v>13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5B-46FB-B141-6A3D8660B8CD}"/>
            </c:ext>
          </c:extLst>
        </c:ser>
        <c:ser>
          <c:idx val="3"/>
          <c:order val="3"/>
          <c:tx>
            <c:strRef>
              <c:f>Лист4!$H$2</c:f>
              <c:strCache>
                <c:ptCount val="1"/>
                <c:pt idx="0">
                  <c:v>3. Приостановлено право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Лист4!$D$3:$D$7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Лист4!$H$3:$H$7</c:f>
              <c:numCache>
                <c:formatCode>General</c:formatCode>
                <c:ptCount val="5"/>
                <c:pt idx="0">
                  <c:v>104</c:v>
                </c:pt>
                <c:pt idx="1">
                  <c:v>35</c:v>
                </c:pt>
                <c:pt idx="2">
                  <c:v>43</c:v>
                </c:pt>
                <c:pt idx="3">
                  <c:v>49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5B-46FB-B141-6A3D8660B8CD}"/>
            </c:ext>
          </c:extLst>
        </c:ser>
        <c:ser>
          <c:idx val="4"/>
          <c:order val="4"/>
          <c:tx>
            <c:strRef>
              <c:f>Лист4!$I$2</c:f>
              <c:strCache>
                <c:ptCount val="1"/>
                <c:pt idx="0">
                  <c:v>4. Рекомендация Правлению об исключении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Лист4!$D$3:$D$7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Лист4!$I$3:$I$7</c:f>
              <c:numCache>
                <c:formatCode>General</c:formatCode>
                <c:ptCount val="5"/>
                <c:pt idx="0">
                  <c:v>1</c:v>
                </c:pt>
                <c:pt idx="1">
                  <c:v>16</c:v>
                </c:pt>
                <c:pt idx="2">
                  <c:v>30</c:v>
                </c:pt>
                <c:pt idx="3">
                  <c:v>25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5B-46FB-B141-6A3D8660B8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1592979536"/>
        <c:axId val="1592977872"/>
      </c:barChart>
      <c:catAx>
        <c:axId val="159297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2977872"/>
        <c:crosses val="autoZero"/>
        <c:auto val="1"/>
        <c:lblAlgn val="ctr"/>
        <c:lblOffset val="100"/>
        <c:noMultiLvlLbl val="0"/>
      </c:catAx>
      <c:valAx>
        <c:axId val="159297787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297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5516051895382149"/>
          <c:y val="1.9591994397394546E-2"/>
          <c:w val="0.82956511038352476"/>
          <c:h val="0.224131319925538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4F4C56-C392-4F3C-90A5-E830C6857CBD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F4326F-170A-466E-AC70-EA2FB72A82E7}">
      <dgm:prSet phldrT="[Текст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Отчеты членов Ассоциации СРО «ОСКО» за 2021г</a:t>
          </a:r>
        </a:p>
      </dgm:t>
    </dgm:pt>
    <dgm:pt modelId="{B0C82C69-EBBF-472C-BF15-64A79B80EC59}" type="parTrans" cxnId="{F7B66BA4-D8CC-4131-B856-A8645E9068FA}">
      <dgm:prSet/>
      <dgm:spPr/>
      <dgm:t>
        <a:bodyPr/>
        <a:lstStyle/>
        <a:p>
          <a:endParaRPr lang="ru-RU"/>
        </a:p>
      </dgm:t>
    </dgm:pt>
    <dgm:pt modelId="{B9B7B8F4-12B9-4C2F-897C-DD1688A23414}" type="sibTrans" cxnId="{F7B66BA4-D8CC-4131-B856-A8645E9068FA}">
      <dgm:prSet/>
      <dgm:spPr/>
      <dgm:t>
        <a:bodyPr/>
        <a:lstStyle/>
        <a:p>
          <a:endParaRPr lang="ru-RU"/>
        </a:p>
      </dgm:t>
    </dgm:pt>
    <dgm:pt modelId="{3D8579FD-E4F7-4690-8A41-25A72304166D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срок предоставили</a:t>
          </a:r>
        </a:p>
        <a:p>
          <a:pPr>
            <a:lnSpc>
              <a:spcPct val="90000"/>
            </a:lnSpc>
          </a:pPr>
          <a:r>
            <a:rPr lang="ru-RU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199 </a:t>
          </a:r>
          <a:r>
            <a:rPr lang="ru-RU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организаций</a:t>
          </a:r>
        </a:p>
      </dgm:t>
    </dgm:pt>
    <dgm:pt modelId="{5CB9F78B-35A3-491F-A715-3CB088D479FA}" type="parTrans" cxnId="{CE983112-F735-4AC9-985C-129A424CBF8A}">
      <dgm:prSet/>
      <dgm:spPr/>
      <dgm:t>
        <a:bodyPr/>
        <a:lstStyle/>
        <a:p>
          <a:endParaRPr lang="ru-RU"/>
        </a:p>
      </dgm:t>
    </dgm:pt>
    <dgm:pt modelId="{16C62DF3-7DB7-44E8-BC98-47F3F613AD20}" type="sibTrans" cxnId="{CE983112-F735-4AC9-985C-129A424CBF8A}">
      <dgm:prSet/>
      <dgm:spPr/>
      <dgm:t>
        <a:bodyPr/>
        <a:lstStyle/>
        <a:p>
          <a:endParaRPr lang="ru-RU"/>
        </a:p>
      </dgm:t>
    </dgm:pt>
    <dgm:pt modelId="{C2FE528C-18FE-4F59-B050-32F36FB37B7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срок не предоставили </a:t>
          </a:r>
        </a:p>
        <a:p>
          <a:r>
            <a:rPr lang="ru-RU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182</a:t>
          </a:r>
          <a:r>
            <a:rPr lang="ru-RU" sz="2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организации</a:t>
          </a:r>
        </a:p>
      </dgm:t>
    </dgm:pt>
    <dgm:pt modelId="{6D9470C4-1B05-49C0-A7F2-8B235761FECE}" type="parTrans" cxnId="{778B8825-EB97-4555-8FE3-25D075E6592A}">
      <dgm:prSet/>
      <dgm:spPr/>
      <dgm:t>
        <a:bodyPr/>
        <a:lstStyle/>
        <a:p>
          <a:endParaRPr lang="ru-RU"/>
        </a:p>
      </dgm:t>
    </dgm:pt>
    <dgm:pt modelId="{5E096452-2EC8-4B81-8572-2FD2EE2D506B}" type="sibTrans" cxnId="{778B8825-EB97-4555-8FE3-25D075E6592A}">
      <dgm:prSet/>
      <dgm:spPr/>
      <dgm:t>
        <a:bodyPr/>
        <a:lstStyle/>
        <a:p>
          <a:endParaRPr lang="ru-RU"/>
        </a:p>
      </dgm:t>
    </dgm:pt>
    <dgm:pt modelId="{DE27E904-5EB4-4D2E-81B6-ECA7AB4A30D0}" type="pres">
      <dgm:prSet presAssocID="{084F4C56-C392-4F3C-90A5-E830C6857CBD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A73D6974-2EBE-40F8-A181-5E49E24E879B}" type="pres">
      <dgm:prSet presAssocID="{4FF4326F-170A-466E-AC70-EA2FB72A82E7}" presName="root" presStyleCnt="0">
        <dgm:presLayoutVars>
          <dgm:chMax/>
          <dgm:chPref val="4"/>
        </dgm:presLayoutVars>
      </dgm:prSet>
      <dgm:spPr/>
    </dgm:pt>
    <dgm:pt modelId="{B2B18062-5F93-4FAD-9624-AFBA9B918A98}" type="pres">
      <dgm:prSet presAssocID="{4FF4326F-170A-466E-AC70-EA2FB72A82E7}" presName="rootComposite" presStyleCnt="0">
        <dgm:presLayoutVars/>
      </dgm:prSet>
      <dgm:spPr/>
    </dgm:pt>
    <dgm:pt modelId="{412B0A8C-4CB8-48B4-B132-E7FEFE54434D}" type="pres">
      <dgm:prSet presAssocID="{4FF4326F-170A-466E-AC70-EA2FB72A82E7}" presName="rootText" presStyleLbl="node0" presStyleIdx="0" presStyleCnt="1" custLinFactNeighborY="-18808">
        <dgm:presLayoutVars>
          <dgm:chMax/>
          <dgm:chPref val="4"/>
        </dgm:presLayoutVars>
      </dgm:prSet>
      <dgm:spPr/>
    </dgm:pt>
    <dgm:pt modelId="{3E1C4AD4-F831-4F31-8A23-A8C20AD119AA}" type="pres">
      <dgm:prSet presAssocID="{4FF4326F-170A-466E-AC70-EA2FB72A82E7}" presName="childShape" presStyleCnt="0">
        <dgm:presLayoutVars>
          <dgm:chMax val="0"/>
          <dgm:chPref val="0"/>
        </dgm:presLayoutVars>
      </dgm:prSet>
      <dgm:spPr/>
    </dgm:pt>
    <dgm:pt modelId="{C9CB95E5-B84C-41C7-B18B-106427F5623D}" type="pres">
      <dgm:prSet presAssocID="{3D8579FD-E4F7-4690-8A41-25A72304166D}" presName="childComposite" presStyleCnt="0">
        <dgm:presLayoutVars>
          <dgm:chMax val="0"/>
          <dgm:chPref val="0"/>
        </dgm:presLayoutVars>
      </dgm:prSet>
      <dgm:spPr/>
    </dgm:pt>
    <dgm:pt modelId="{A97F77C0-D315-435F-8ADC-F9FD903E956A}" type="pres">
      <dgm:prSet presAssocID="{3D8579FD-E4F7-4690-8A41-25A72304166D}" presName="Image" presStyleLbl="node1" presStyleIdx="0" presStyleCnt="2" custFlipVert="1" custFlipHor="1" custScaleX="82079" custScaleY="96565" custLinFactY="100000" custLinFactNeighborX="7494" custLinFactNeighborY="132423"/>
      <dgm:spPr>
        <a:noFill/>
        <a:ln>
          <a:noFill/>
        </a:ln>
      </dgm:spPr>
    </dgm:pt>
    <dgm:pt modelId="{E3ED91E2-09CC-4BA7-8879-094CBD3E53A7}" type="pres">
      <dgm:prSet presAssocID="{3D8579FD-E4F7-4690-8A41-25A72304166D}" presName="childText" presStyleLbl="lnNode1" presStyleIdx="0" presStyleCnt="2" custScaleX="42763" custScaleY="120054" custLinFactY="29519" custLinFactNeighborX="-50771" custLinFactNeighborY="100000">
        <dgm:presLayoutVars>
          <dgm:chMax val="0"/>
          <dgm:chPref val="0"/>
          <dgm:bulletEnabled val="1"/>
        </dgm:presLayoutVars>
      </dgm:prSet>
      <dgm:spPr/>
    </dgm:pt>
    <dgm:pt modelId="{90EB140D-DEF1-49F7-A097-5D461818DF3A}" type="pres">
      <dgm:prSet presAssocID="{C2FE528C-18FE-4F59-B050-32F36FB37B79}" presName="childComposite" presStyleCnt="0">
        <dgm:presLayoutVars>
          <dgm:chMax val="0"/>
          <dgm:chPref val="0"/>
        </dgm:presLayoutVars>
      </dgm:prSet>
      <dgm:spPr/>
    </dgm:pt>
    <dgm:pt modelId="{0945BD7F-FDDA-4DF4-A074-3BCB8E179EEB}" type="pres">
      <dgm:prSet presAssocID="{C2FE528C-18FE-4F59-B050-32F36FB37B79}" presName="Image" presStyleLbl="node1" presStyleIdx="1" presStyleCnt="2" custFlipVert="1" custFlipHor="1" custScaleX="74558" custScaleY="18120"/>
      <dgm:spPr>
        <a:noFill/>
        <a:ln>
          <a:noFill/>
        </a:ln>
      </dgm:spPr>
    </dgm:pt>
    <dgm:pt modelId="{51ED6A2F-7CDA-42F0-9E84-C1AAE782E938}" type="pres">
      <dgm:prSet presAssocID="{C2FE528C-18FE-4F59-B050-32F36FB37B79}" presName="childText" presStyleLbl="lnNode1" presStyleIdx="1" presStyleCnt="2" custScaleX="40639" custScaleY="122158" custLinFactNeighborX="6338" custLinFactNeighborY="-2535">
        <dgm:presLayoutVars>
          <dgm:chMax val="0"/>
          <dgm:chPref val="0"/>
          <dgm:bulletEnabled val="1"/>
        </dgm:presLayoutVars>
      </dgm:prSet>
      <dgm:spPr/>
    </dgm:pt>
  </dgm:ptLst>
  <dgm:cxnLst>
    <dgm:cxn modelId="{CE983112-F735-4AC9-985C-129A424CBF8A}" srcId="{4FF4326F-170A-466E-AC70-EA2FB72A82E7}" destId="{3D8579FD-E4F7-4690-8A41-25A72304166D}" srcOrd="0" destOrd="0" parTransId="{5CB9F78B-35A3-491F-A715-3CB088D479FA}" sibTransId="{16C62DF3-7DB7-44E8-BC98-47F3F613AD20}"/>
    <dgm:cxn modelId="{778B8825-EB97-4555-8FE3-25D075E6592A}" srcId="{4FF4326F-170A-466E-AC70-EA2FB72A82E7}" destId="{C2FE528C-18FE-4F59-B050-32F36FB37B79}" srcOrd="1" destOrd="0" parTransId="{6D9470C4-1B05-49C0-A7F2-8B235761FECE}" sibTransId="{5E096452-2EC8-4B81-8572-2FD2EE2D506B}"/>
    <dgm:cxn modelId="{39E40397-69A6-4027-A3C0-E9F5C9210D87}" type="presOf" srcId="{084F4C56-C392-4F3C-90A5-E830C6857CBD}" destId="{DE27E904-5EB4-4D2E-81B6-ECA7AB4A30D0}" srcOrd="0" destOrd="0" presId="urn:microsoft.com/office/officeart/2008/layout/PictureAccentList"/>
    <dgm:cxn modelId="{F7B66BA4-D8CC-4131-B856-A8645E9068FA}" srcId="{084F4C56-C392-4F3C-90A5-E830C6857CBD}" destId="{4FF4326F-170A-466E-AC70-EA2FB72A82E7}" srcOrd="0" destOrd="0" parTransId="{B0C82C69-EBBF-472C-BF15-64A79B80EC59}" sibTransId="{B9B7B8F4-12B9-4C2F-897C-DD1688A23414}"/>
    <dgm:cxn modelId="{0D2EEEBD-B364-4565-83D9-1E6599D0EB70}" type="presOf" srcId="{3D8579FD-E4F7-4690-8A41-25A72304166D}" destId="{E3ED91E2-09CC-4BA7-8879-094CBD3E53A7}" srcOrd="0" destOrd="0" presId="urn:microsoft.com/office/officeart/2008/layout/PictureAccentList"/>
    <dgm:cxn modelId="{75CF4DD7-CC58-4981-94F7-EF4BE7DB828D}" type="presOf" srcId="{4FF4326F-170A-466E-AC70-EA2FB72A82E7}" destId="{412B0A8C-4CB8-48B4-B132-E7FEFE54434D}" srcOrd="0" destOrd="0" presId="urn:microsoft.com/office/officeart/2008/layout/PictureAccentList"/>
    <dgm:cxn modelId="{77E8CFE2-630B-4977-AA15-27D070BD9FD0}" type="presOf" srcId="{C2FE528C-18FE-4F59-B050-32F36FB37B79}" destId="{51ED6A2F-7CDA-42F0-9E84-C1AAE782E938}" srcOrd="0" destOrd="0" presId="urn:microsoft.com/office/officeart/2008/layout/PictureAccentList"/>
    <dgm:cxn modelId="{7118500D-62D9-4B9F-8DDF-435F04B78A21}" type="presParOf" srcId="{DE27E904-5EB4-4D2E-81B6-ECA7AB4A30D0}" destId="{A73D6974-2EBE-40F8-A181-5E49E24E879B}" srcOrd="0" destOrd="0" presId="urn:microsoft.com/office/officeart/2008/layout/PictureAccentList"/>
    <dgm:cxn modelId="{DB83D259-2692-4413-A45A-F63681B46961}" type="presParOf" srcId="{A73D6974-2EBE-40F8-A181-5E49E24E879B}" destId="{B2B18062-5F93-4FAD-9624-AFBA9B918A98}" srcOrd="0" destOrd="0" presId="urn:microsoft.com/office/officeart/2008/layout/PictureAccentList"/>
    <dgm:cxn modelId="{96E48AEB-9713-43BB-8E1A-D1A5CD9EC2DE}" type="presParOf" srcId="{B2B18062-5F93-4FAD-9624-AFBA9B918A98}" destId="{412B0A8C-4CB8-48B4-B132-E7FEFE54434D}" srcOrd="0" destOrd="0" presId="urn:microsoft.com/office/officeart/2008/layout/PictureAccentList"/>
    <dgm:cxn modelId="{8DA00CEE-AB3A-4C3D-AE64-D52558313EF5}" type="presParOf" srcId="{A73D6974-2EBE-40F8-A181-5E49E24E879B}" destId="{3E1C4AD4-F831-4F31-8A23-A8C20AD119AA}" srcOrd="1" destOrd="0" presId="urn:microsoft.com/office/officeart/2008/layout/PictureAccentList"/>
    <dgm:cxn modelId="{C199743B-F678-4A24-AE14-0E20D4241B14}" type="presParOf" srcId="{3E1C4AD4-F831-4F31-8A23-A8C20AD119AA}" destId="{C9CB95E5-B84C-41C7-B18B-106427F5623D}" srcOrd="0" destOrd="0" presId="urn:microsoft.com/office/officeart/2008/layout/PictureAccentList"/>
    <dgm:cxn modelId="{CD0CC7BD-0102-4AD2-906B-F130366E4E72}" type="presParOf" srcId="{C9CB95E5-B84C-41C7-B18B-106427F5623D}" destId="{A97F77C0-D315-435F-8ADC-F9FD903E956A}" srcOrd="0" destOrd="0" presId="urn:microsoft.com/office/officeart/2008/layout/PictureAccentList"/>
    <dgm:cxn modelId="{4732062F-3C90-45EB-BE2B-32E7A635E1C4}" type="presParOf" srcId="{C9CB95E5-B84C-41C7-B18B-106427F5623D}" destId="{E3ED91E2-09CC-4BA7-8879-094CBD3E53A7}" srcOrd="1" destOrd="0" presId="urn:microsoft.com/office/officeart/2008/layout/PictureAccentList"/>
    <dgm:cxn modelId="{0A1635E5-C52A-4890-8CDA-383BB8A83B50}" type="presParOf" srcId="{3E1C4AD4-F831-4F31-8A23-A8C20AD119AA}" destId="{90EB140D-DEF1-49F7-A097-5D461818DF3A}" srcOrd="1" destOrd="0" presId="urn:microsoft.com/office/officeart/2008/layout/PictureAccentList"/>
    <dgm:cxn modelId="{60853E44-1138-4768-8A6F-06851789AECC}" type="presParOf" srcId="{90EB140D-DEF1-49F7-A097-5D461818DF3A}" destId="{0945BD7F-FDDA-4DF4-A074-3BCB8E179EEB}" srcOrd="0" destOrd="0" presId="urn:microsoft.com/office/officeart/2008/layout/PictureAccentList"/>
    <dgm:cxn modelId="{28294400-23B7-448F-A43A-89628F613D67}" type="presParOf" srcId="{90EB140D-DEF1-49F7-A097-5D461818DF3A}" destId="{51ED6A2F-7CDA-42F0-9E84-C1AAE782E938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B0A8C-4CB8-48B4-B132-E7FEFE54434D}">
      <dsp:nvSpPr>
        <dsp:cNvPr id="0" name=""/>
        <dsp:cNvSpPr/>
      </dsp:nvSpPr>
      <dsp:spPr>
        <a:xfrm>
          <a:off x="0" y="0"/>
          <a:ext cx="10441160" cy="155876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kern="1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Отчеты членов Ассоциации СРО «ОСКО» за 2021г</a:t>
          </a:r>
        </a:p>
      </dsp:txBody>
      <dsp:txXfrm>
        <a:off x="45655" y="45655"/>
        <a:ext cx="10349850" cy="1467456"/>
      </dsp:txXfrm>
    </dsp:sp>
    <dsp:sp modelId="{A97F77C0-D315-435F-8ADC-F9FD903E956A}">
      <dsp:nvSpPr>
        <dsp:cNvPr id="0" name=""/>
        <dsp:cNvSpPr/>
      </dsp:nvSpPr>
      <dsp:spPr>
        <a:xfrm flipH="1" flipV="1">
          <a:off x="1444271" y="4729841"/>
          <a:ext cx="1279419" cy="1505222"/>
        </a:xfrm>
        <a:prstGeom prst="roundRect">
          <a:avLst>
            <a:gd name="adj" fmla="val 16670"/>
          </a:avLst>
        </a:prstGeom>
        <a:noFill/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ED91E2-09CC-4BA7-8879-094CBD3E53A7}">
      <dsp:nvSpPr>
        <dsp:cNvPr id="0" name=""/>
        <dsp:cNvSpPr/>
      </dsp:nvSpPr>
      <dsp:spPr>
        <a:xfrm>
          <a:off x="893122" y="4074816"/>
          <a:ext cx="3758383" cy="1871360"/>
        </a:xfrm>
        <a:prstGeom prst="roundRect">
          <a:avLst>
            <a:gd name="adj" fmla="val 1667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срок предоставили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kern="1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199 </a:t>
          </a:r>
          <a:r>
            <a:rPr lang="ru-RU" sz="2400" b="1" kern="1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организаций</a:t>
          </a:r>
        </a:p>
      </dsp:txBody>
      <dsp:txXfrm>
        <a:off x="984491" y="4166185"/>
        <a:ext cx="3575645" cy="1688622"/>
      </dsp:txXfrm>
    </dsp:sp>
    <dsp:sp modelId="{0945BD7F-FDDA-4DF4-A074-3BCB8E179EEB}">
      <dsp:nvSpPr>
        <dsp:cNvPr id="0" name=""/>
        <dsp:cNvSpPr/>
      </dsp:nvSpPr>
      <dsp:spPr>
        <a:xfrm flipH="1" flipV="1">
          <a:off x="1479412" y="4925186"/>
          <a:ext cx="1162184" cy="282448"/>
        </a:xfrm>
        <a:prstGeom prst="roundRect">
          <a:avLst>
            <a:gd name="adj" fmla="val 16670"/>
          </a:avLst>
        </a:prstGeom>
        <a:noFill/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ED6A2F-7CDA-42F0-9E84-C1AAE782E938}">
      <dsp:nvSpPr>
        <dsp:cNvPr id="0" name=""/>
        <dsp:cNvSpPr/>
      </dsp:nvSpPr>
      <dsp:spPr>
        <a:xfrm>
          <a:off x="6099032" y="4074816"/>
          <a:ext cx="3571708" cy="1904157"/>
        </a:xfrm>
        <a:prstGeom prst="roundRect">
          <a:avLst>
            <a:gd name="adj" fmla="val 1667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срок не предоставили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kern="1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182</a:t>
          </a:r>
          <a:r>
            <a:rPr lang="ru-RU" sz="2000" b="1" kern="1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организации</a:t>
          </a:r>
        </a:p>
      </dsp:txBody>
      <dsp:txXfrm>
        <a:off x="6192002" y="4167786"/>
        <a:ext cx="3385768" cy="1718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1022A-789B-44BE-8ED6-4CDF1A6A0FC6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Отчет генерального директора Ассоциации СРО "ОСКО"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D5332-0EB7-4408-8FBF-C559DC1977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93584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A805D-73E6-48B4-BEF7-E23A6DDD3B3B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7" y="4716662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Отчет генерального директора Ассоциации СРО "ОСКО"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98584-ABE8-48A8-818D-DFD1CE39A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66490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ru-RU"/>
              <a:t>Отчет генерального директора Ассоциации СРО "ОСКО"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98584-ABE8-48A8-818D-DFD1CE39AB4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611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ru-RU"/>
              <a:t>Отчет генерального директора Ассоциации СРО "ОСКО"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98584-ABE8-48A8-818D-DFD1CE39AB4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470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ru-RU"/>
              <a:t>Отчет генерального директора Ассоциации СРО "ОСКО"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98584-ABE8-48A8-818D-DFD1CE39AB4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641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ru-RU"/>
              <a:t>Отчет генерального директора Ассоциации СРО "ОСКО"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98584-ABE8-48A8-818D-DFD1CE39AB4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13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Прямоугольник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Прямоугольник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Прямоугольник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Прямоугольник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105923"/>
            <a:ext cx="470180" cy="5780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4"/>
          <a:stretch/>
        </p:blipFill>
        <p:spPr>
          <a:xfrm>
            <a:off x="1559504" y="1610069"/>
            <a:ext cx="3563888" cy="44958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79976" y="283440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727848" y="1852916"/>
            <a:ext cx="7092280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ОБЩЕЕ СОБРАНИЕ</a:t>
            </a:r>
            <a:r>
              <a:rPr lang="ru-RU" sz="39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</a:t>
            </a:r>
            <a:endParaRPr lang="en-US" sz="39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en-US" sz="39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ЧЛЕНОВ АССОЦИАЦИИ САМОРЕГУЛИРУЕМОЙ ОРГАНИЗАЦИИ, ОСНОВАННОЙ НА ЧЛЕНСТВЕ ЛИЦ, ОСУЩЕСТВЛЯЮЩИХ СТРОИТЕЛЬСТВО  «ОБЪЕДИНЕНИЕ СТРОИТЕЛЕЙ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КИРОВСКОЙ ОБЛАСТИ»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547828" y="5855728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 апреля 2022 г.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город Киров</a:t>
            </a:r>
          </a:p>
        </p:txBody>
      </p:sp>
    </p:spTree>
    <p:extLst>
      <p:ext uri="{BB962C8B-B14F-4D97-AF65-F5344CB8AC3E}">
        <p14:creationId xmlns:p14="http://schemas.microsoft.com/office/powerpoint/2010/main" val="624953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F71DF53B-1671-4496-87A9-2387985126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305520"/>
              </p:ext>
            </p:extLst>
          </p:nvPr>
        </p:nvGraphicFramePr>
        <p:xfrm>
          <a:off x="3579670" y="60051"/>
          <a:ext cx="8565001" cy="6715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ACDA43F-1171-4FD8-B89A-0FAEE9FF26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1767739"/>
              </p:ext>
            </p:extLst>
          </p:nvPr>
        </p:nvGraphicFramePr>
        <p:xfrm>
          <a:off x="0" y="44624"/>
          <a:ext cx="400776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801BAD7-D927-4AC1-9761-565E0EDE37B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84632" y="6464290"/>
            <a:ext cx="231880" cy="333659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EC3DB6BA-FD51-4232-BDA6-E952A24FAEA1}"/>
              </a:ext>
            </a:extLst>
          </p:cNvPr>
          <p:cNvSpPr txBox="1"/>
          <p:nvPr/>
        </p:nvSpPr>
        <p:spPr>
          <a:xfrm>
            <a:off x="5775900" y="651547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8</a:t>
            </a:r>
          </a:p>
        </p:txBody>
      </p:sp>
    </p:spTree>
    <p:extLst>
      <p:ext uri="{BB962C8B-B14F-4D97-AF65-F5344CB8AC3E}">
        <p14:creationId xmlns:p14="http://schemas.microsoft.com/office/powerpoint/2010/main" val="1245740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CAF15221-2557-4C9C-9FA3-460770098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03249"/>
              </p:ext>
            </p:extLst>
          </p:nvPr>
        </p:nvGraphicFramePr>
        <p:xfrm>
          <a:off x="-1" y="1"/>
          <a:ext cx="5663953" cy="3423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A2BA9EF-86CD-49FB-8BAB-394470C9DF6A}"/>
              </a:ext>
            </a:extLst>
          </p:cNvPr>
          <p:cNvSpPr txBox="1"/>
          <p:nvPr/>
        </p:nvSpPr>
        <p:spPr>
          <a:xfrm>
            <a:off x="5775900" y="651547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9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613869B-2C50-4800-B377-66A2188C32E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12624" y="6381328"/>
            <a:ext cx="231880" cy="333659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E029C92B-B62F-4E2D-B954-0C3C959C641F}"/>
              </a:ext>
            </a:extLst>
          </p:cNvPr>
          <p:cNvSpPr/>
          <p:nvPr/>
        </p:nvSpPr>
        <p:spPr>
          <a:xfrm>
            <a:off x="7680176" y="353602"/>
            <a:ext cx="4264328" cy="1080120"/>
          </a:xfrm>
          <a:prstGeom prst="roundRect">
            <a:avLst/>
          </a:prstGeom>
          <a:solidFill>
            <a:srgbClr val="9EE6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Рассмотрен проект ФЗ «О внесении изменений в Градостроительный кодекс РФ»</a:t>
            </a:r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id="{A3EF7160-1D68-4267-90D5-7C85414C5255}"/>
              </a:ext>
            </a:extLst>
          </p:cNvPr>
          <p:cNvSpPr/>
          <p:nvPr/>
        </p:nvSpPr>
        <p:spPr>
          <a:xfrm>
            <a:off x="9552384" y="1624698"/>
            <a:ext cx="576064" cy="432048"/>
          </a:xfrm>
          <a:prstGeom prst="downArrow">
            <a:avLst/>
          </a:prstGeom>
          <a:solidFill>
            <a:srgbClr val="00B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AB72DA2-0219-4438-9C8F-3ED724830241}"/>
              </a:ext>
            </a:extLst>
          </p:cNvPr>
          <p:cNvSpPr/>
          <p:nvPr/>
        </p:nvSpPr>
        <p:spPr>
          <a:xfrm>
            <a:off x="7680176" y="2132856"/>
            <a:ext cx="4264328" cy="1080120"/>
          </a:xfrm>
          <a:prstGeom prst="roundRect">
            <a:avLst/>
          </a:prstGeom>
          <a:solidFill>
            <a:srgbClr val="9EE6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Рекомендовано Правлению для одобрения</a:t>
            </a:r>
          </a:p>
        </p:txBody>
      </p:sp>
      <p:sp>
        <p:nvSpPr>
          <p:cNvPr id="8" name="Стрелка: вниз 7">
            <a:extLst>
              <a:ext uri="{FF2B5EF4-FFF2-40B4-BE49-F238E27FC236}">
                <a16:creationId xmlns:a16="http://schemas.microsoft.com/office/drawing/2014/main" id="{7DB44D82-3D98-4FB1-BA19-98DFFA5553C9}"/>
              </a:ext>
            </a:extLst>
          </p:cNvPr>
          <p:cNvSpPr/>
          <p:nvPr/>
        </p:nvSpPr>
        <p:spPr>
          <a:xfrm>
            <a:off x="9552384" y="3423545"/>
            <a:ext cx="576064" cy="432048"/>
          </a:xfrm>
          <a:prstGeom prst="downArrow">
            <a:avLst/>
          </a:prstGeom>
          <a:solidFill>
            <a:srgbClr val="00B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61FA2B4F-972C-4459-AF17-765C430E9906}"/>
              </a:ext>
            </a:extLst>
          </p:cNvPr>
          <p:cNvSpPr/>
          <p:nvPr/>
        </p:nvSpPr>
        <p:spPr>
          <a:xfrm>
            <a:off x="2711624" y="3943913"/>
            <a:ext cx="9232880" cy="2077376"/>
          </a:xfrm>
          <a:prstGeom prst="roundRect">
            <a:avLst/>
          </a:prstGeom>
          <a:solidFill>
            <a:srgbClr val="9EE6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Правлением одобрено и вынесено на Общее собрание членов Ассоциации для утверждения в новых редакциях проекты следующих внутренних документов: 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Устав Ассоциации СРО «ОСКО» в новой редакции.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Положение о единоличном исполнительном органе Ассоциации СРО «ОСКО» в новой редакции.</a:t>
            </a:r>
          </a:p>
        </p:txBody>
      </p:sp>
    </p:spTree>
    <p:extLst>
      <p:ext uri="{BB962C8B-B14F-4D97-AF65-F5344CB8AC3E}">
        <p14:creationId xmlns:p14="http://schemas.microsoft.com/office/powerpoint/2010/main" val="3142839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1DD38844-97CE-4A13-B7C1-5F2D5C3182DF}"/>
              </a:ext>
            </a:extLst>
          </p:cNvPr>
          <p:cNvGrpSpPr/>
          <p:nvPr/>
        </p:nvGrpSpPr>
        <p:grpSpPr>
          <a:xfrm>
            <a:off x="112082" y="187797"/>
            <a:ext cx="4399742" cy="1348959"/>
            <a:chOff x="64516" y="143292"/>
            <a:chExt cx="3142856" cy="946886"/>
          </a:xfrm>
        </p:grpSpPr>
        <p:sp>
          <p:nvSpPr>
            <p:cNvPr id="3" name="Прямоугольник: скругленные углы 2">
              <a:extLst>
                <a:ext uri="{FF2B5EF4-FFF2-40B4-BE49-F238E27FC236}">
                  <a16:creationId xmlns:a16="http://schemas.microsoft.com/office/drawing/2014/main" id="{54200DDC-6971-452B-8EF3-63EBE6FE0201}"/>
                </a:ext>
              </a:extLst>
            </p:cNvPr>
            <p:cNvSpPr/>
            <p:nvPr/>
          </p:nvSpPr>
          <p:spPr>
            <a:xfrm>
              <a:off x="64516" y="143292"/>
              <a:ext cx="3142856" cy="94688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Прямоугольник: скругленные углы 4">
              <a:extLst>
                <a:ext uri="{FF2B5EF4-FFF2-40B4-BE49-F238E27FC236}">
                  <a16:creationId xmlns:a16="http://schemas.microsoft.com/office/drawing/2014/main" id="{85813100-7899-4153-8693-A67A2A6F1314}"/>
                </a:ext>
              </a:extLst>
            </p:cNvPr>
            <p:cNvSpPr txBox="1"/>
            <p:nvPr/>
          </p:nvSpPr>
          <p:spPr>
            <a:xfrm>
              <a:off x="92249" y="171025"/>
              <a:ext cx="3087390" cy="8914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dirty="0"/>
                <a:t>Компенсационные фонды</a:t>
              </a:r>
              <a:br>
                <a:rPr lang="ru-RU" sz="2000" b="1" dirty="0"/>
              </a:br>
              <a:r>
                <a:rPr lang="ru-RU" sz="2000" b="1" dirty="0"/>
                <a:t>(по состоянию на 31.12.2021 г.)</a:t>
              </a:r>
              <a:endParaRPr lang="ru-RU" sz="2000" dirty="0"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2DA1A28F-A8DE-4104-B539-67E9DB3966E4}"/>
              </a:ext>
            </a:extLst>
          </p:cNvPr>
          <p:cNvGrpSpPr/>
          <p:nvPr/>
        </p:nvGrpSpPr>
        <p:grpSpPr>
          <a:xfrm>
            <a:off x="1321724" y="1974187"/>
            <a:ext cx="3454588" cy="1307436"/>
            <a:chOff x="1111289" y="1741988"/>
            <a:chExt cx="2816095" cy="933276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355E4F41-83A0-4B0C-9761-0C7E7BC98A52}"/>
                </a:ext>
              </a:extLst>
            </p:cNvPr>
            <p:cNvSpPr/>
            <p:nvPr/>
          </p:nvSpPr>
          <p:spPr>
            <a:xfrm>
              <a:off x="1111289" y="1741988"/>
              <a:ext cx="2816095" cy="933276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рямоугольник: скругленные углы 4">
              <a:extLst>
                <a:ext uri="{FF2B5EF4-FFF2-40B4-BE49-F238E27FC236}">
                  <a16:creationId xmlns:a16="http://schemas.microsoft.com/office/drawing/2014/main" id="{5BC22EFE-FC8E-4929-8363-D6009485137A}"/>
                </a:ext>
              </a:extLst>
            </p:cNvPr>
            <p:cNvSpPr txBox="1"/>
            <p:nvPr/>
          </p:nvSpPr>
          <p:spPr>
            <a:xfrm>
              <a:off x="1156856" y="1787555"/>
              <a:ext cx="2724961" cy="8421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/>
                <a:t>КФ Возмещения вреда</a:t>
              </a:r>
              <a:br>
                <a:rPr lang="ru-RU" sz="2000" b="1" dirty="0"/>
              </a:br>
              <a:r>
                <a:rPr lang="ru-RU" sz="2800" b="1" dirty="0"/>
                <a:t>139 987 600, 75 руб.</a:t>
              </a: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CA725C7B-A012-484E-A7C9-D92BD4B15312}"/>
              </a:ext>
            </a:extLst>
          </p:cNvPr>
          <p:cNvGrpSpPr/>
          <p:nvPr/>
        </p:nvGrpSpPr>
        <p:grpSpPr>
          <a:xfrm>
            <a:off x="1260803" y="3370277"/>
            <a:ext cx="3515508" cy="1210851"/>
            <a:chOff x="3127563" y="2822199"/>
            <a:chExt cx="2852083" cy="1151942"/>
          </a:xfrm>
        </p:grpSpPr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4B13B0B4-DC55-47BC-9C30-25A23C866B81}"/>
                </a:ext>
              </a:extLst>
            </p:cNvPr>
            <p:cNvSpPr/>
            <p:nvPr/>
          </p:nvSpPr>
          <p:spPr>
            <a:xfrm>
              <a:off x="3127563" y="2822199"/>
              <a:ext cx="2852083" cy="115194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Прямоугольник: скругленные углы 4">
              <a:extLst>
                <a:ext uri="{FF2B5EF4-FFF2-40B4-BE49-F238E27FC236}">
                  <a16:creationId xmlns:a16="http://schemas.microsoft.com/office/drawing/2014/main" id="{63571A74-8579-4916-8445-813E519DED9C}"/>
                </a:ext>
              </a:extLst>
            </p:cNvPr>
            <p:cNvSpPr txBox="1"/>
            <p:nvPr/>
          </p:nvSpPr>
          <p:spPr>
            <a:xfrm>
              <a:off x="3162868" y="2878066"/>
              <a:ext cx="2739597" cy="9498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/>
                <a:t>КФ Обеспечения договорных обязательств</a:t>
              </a:r>
              <a:br>
                <a:rPr lang="ru-RU" sz="2000" b="1" dirty="0"/>
              </a:br>
              <a:r>
                <a:rPr lang="ru-RU" sz="2800" b="1" dirty="0"/>
                <a:t>340 695 653, 34 руб.</a:t>
              </a:r>
            </a:p>
          </p:txBody>
        </p:sp>
      </p:grpSp>
      <p:sp>
        <p:nvSpPr>
          <p:cNvPr id="16" name="Рисунок 11" descr="Монеты со сплошной заливкой">
            <a:extLst>
              <a:ext uri="{FF2B5EF4-FFF2-40B4-BE49-F238E27FC236}">
                <a16:creationId xmlns:a16="http://schemas.microsoft.com/office/drawing/2014/main" id="{BC934845-ABEE-4A06-84F7-F3F1B118FA77}"/>
              </a:ext>
            </a:extLst>
          </p:cNvPr>
          <p:cNvSpPr/>
          <p:nvPr/>
        </p:nvSpPr>
        <p:spPr>
          <a:xfrm>
            <a:off x="336428" y="2161140"/>
            <a:ext cx="740265" cy="763803"/>
          </a:xfrm>
          <a:custGeom>
            <a:avLst/>
            <a:gdLst>
              <a:gd name="connsiteX0" fmla="*/ 606277 w 652119"/>
              <a:gd name="connsiteY0" fmla="*/ 465770 h 558924"/>
              <a:gd name="connsiteX1" fmla="*/ 575226 w 652119"/>
              <a:gd name="connsiteY1" fmla="*/ 492164 h 558924"/>
              <a:gd name="connsiteX2" fmla="*/ 575226 w 652119"/>
              <a:gd name="connsiteY2" fmla="*/ 464217 h 558924"/>
              <a:gd name="connsiteX3" fmla="*/ 606277 w 652119"/>
              <a:gd name="connsiteY3" fmla="*/ 451797 h 558924"/>
              <a:gd name="connsiteX4" fmla="*/ 606277 w 652119"/>
              <a:gd name="connsiteY4" fmla="*/ 465770 h 558924"/>
              <a:gd name="connsiteX5" fmla="*/ 544175 w 652119"/>
              <a:gd name="connsiteY5" fmla="*/ 414535 h 558924"/>
              <a:gd name="connsiteX6" fmla="*/ 544175 w 652119"/>
              <a:gd name="connsiteY6" fmla="*/ 386589 h 558924"/>
              <a:gd name="connsiteX7" fmla="*/ 575226 w 652119"/>
              <a:gd name="connsiteY7" fmla="*/ 374169 h 558924"/>
              <a:gd name="connsiteX8" fmla="*/ 575226 w 652119"/>
              <a:gd name="connsiteY8" fmla="*/ 388142 h 558924"/>
              <a:gd name="connsiteX9" fmla="*/ 544175 w 652119"/>
              <a:gd name="connsiteY9" fmla="*/ 414535 h 558924"/>
              <a:gd name="connsiteX10" fmla="*/ 544175 w 652119"/>
              <a:gd name="connsiteY10" fmla="*/ 501479 h 558924"/>
              <a:gd name="connsiteX11" fmla="*/ 513123 w 652119"/>
              <a:gd name="connsiteY11" fmla="*/ 506913 h 558924"/>
              <a:gd name="connsiteX12" fmla="*/ 513123 w 652119"/>
              <a:gd name="connsiteY12" fmla="*/ 476638 h 558924"/>
              <a:gd name="connsiteX13" fmla="*/ 544175 w 652119"/>
              <a:gd name="connsiteY13" fmla="*/ 471980 h 558924"/>
              <a:gd name="connsiteX14" fmla="*/ 544175 w 652119"/>
              <a:gd name="connsiteY14" fmla="*/ 501479 h 558924"/>
              <a:gd name="connsiteX15" fmla="*/ 482072 w 652119"/>
              <a:gd name="connsiteY15" fmla="*/ 399010 h 558924"/>
              <a:gd name="connsiteX16" fmla="*/ 513123 w 652119"/>
              <a:gd name="connsiteY16" fmla="*/ 394352 h 558924"/>
              <a:gd name="connsiteX17" fmla="*/ 513123 w 652119"/>
              <a:gd name="connsiteY17" fmla="*/ 423851 h 558924"/>
              <a:gd name="connsiteX18" fmla="*/ 482072 w 652119"/>
              <a:gd name="connsiteY18" fmla="*/ 429285 h 558924"/>
              <a:gd name="connsiteX19" fmla="*/ 482072 w 652119"/>
              <a:gd name="connsiteY19" fmla="*/ 399010 h 558924"/>
              <a:gd name="connsiteX20" fmla="*/ 482072 w 652119"/>
              <a:gd name="connsiteY20" fmla="*/ 510794 h 558924"/>
              <a:gd name="connsiteX21" fmla="*/ 451021 w 652119"/>
              <a:gd name="connsiteY21" fmla="*/ 512347 h 558924"/>
              <a:gd name="connsiteX22" fmla="*/ 451021 w 652119"/>
              <a:gd name="connsiteY22" fmla="*/ 481296 h 558924"/>
              <a:gd name="connsiteX23" fmla="*/ 482072 w 652119"/>
              <a:gd name="connsiteY23" fmla="*/ 479743 h 558924"/>
              <a:gd name="connsiteX24" fmla="*/ 482072 w 652119"/>
              <a:gd name="connsiteY24" fmla="*/ 510794 h 558924"/>
              <a:gd name="connsiteX25" fmla="*/ 419969 w 652119"/>
              <a:gd name="connsiteY25" fmla="*/ 434719 h 558924"/>
              <a:gd name="connsiteX26" fmla="*/ 419969 w 652119"/>
              <a:gd name="connsiteY26" fmla="*/ 403667 h 558924"/>
              <a:gd name="connsiteX27" fmla="*/ 451021 w 652119"/>
              <a:gd name="connsiteY27" fmla="*/ 402115 h 558924"/>
              <a:gd name="connsiteX28" fmla="*/ 451021 w 652119"/>
              <a:gd name="connsiteY28" fmla="*/ 433166 h 558924"/>
              <a:gd name="connsiteX29" fmla="*/ 419969 w 652119"/>
              <a:gd name="connsiteY29" fmla="*/ 434719 h 558924"/>
              <a:gd name="connsiteX30" fmla="*/ 419969 w 652119"/>
              <a:gd name="connsiteY30" fmla="*/ 512347 h 558924"/>
              <a:gd name="connsiteX31" fmla="*/ 388918 w 652119"/>
              <a:gd name="connsiteY31" fmla="*/ 510794 h 558924"/>
              <a:gd name="connsiteX32" fmla="*/ 388918 w 652119"/>
              <a:gd name="connsiteY32" fmla="*/ 481296 h 558924"/>
              <a:gd name="connsiteX33" fmla="*/ 404444 w 652119"/>
              <a:gd name="connsiteY33" fmla="*/ 481296 h 558924"/>
              <a:gd name="connsiteX34" fmla="*/ 419969 w 652119"/>
              <a:gd name="connsiteY34" fmla="*/ 481296 h 558924"/>
              <a:gd name="connsiteX35" fmla="*/ 419969 w 652119"/>
              <a:gd name="connsiteY35" fmla="*/ 512347 h 558924"/>
              <a:gd name="connsiteX36" fmla="*/ 357867 w 652119"/>
              <a:gd name="connsiteY36" fmla="*/ 402115 h 558924"/>
              <a:gd name="connsiteX37" fmla="*/ 388918 w 652119"/>
              <a:gd name="connsiteY37" fmla="*/ 403667 h 558924"/>
              <a:gd name="connsiteX38" fmla="*/ 388918 w 652119"/>
              <a:gd name="connsiteY38" fmla="*/ 434719 h 558924"/>
              <a:gd name="connsiteX39" fmla="*/ 357867 w 652119"/>
              <a:gd name="connsiteY39" fmla="*/ 433166 h 558924"/>
              <a:gd name="connsiteX40" fmla="*/ 357867 w 652119"/>
              <a:gd name="connsiteY40" fmla="*/ 402115 h 558924"/>
              <a:gd name="connsiteX41" fmla="*/ 357867 w 652119"/>
              <a:gd name="connsiteY41" fmla="*/ 506913 h 558924"/>
              <a:gd name="connsiteX42" fmla="*/ 326815 w 652119"/>
              <a:gd name="connsiteY42" fmla="*/ 501479 h 558924"/>
              <a:gd name="connsiteX43" fmla="*/ 326815 w 652119"/>
              <a:gd name="connsiteY43" fmla="*/ 476638 h 558924"/>
              <a:gd name="connsiteX44" fmla="*/ 357867 w 652119"/>
              <a:gd name="connsiteY44" fmla="*/ 479743 h 558924"/>
              <a:gd name="connsiteX45" fmla="*/ 357867 w 652119"/>
              <a:gd name="connsiteY45" fmla="*/ 506913 h 558924"/>
              <a:gd name="connsiteX46" fmla="*/ 295764 w 652119"/>
              <a:gd name="connsiteY46" fmla="*/ 423851 h 558924"/>
              <a:gd name="connsiteX47" fmla="*/ 295764 w 652119"/>
              <a:gd name="connsiteY47" fmla="*/ 393576 h 558924"/>
              <a:gd name="connsiteX48" fmla="*/ 326815 w 652119"/>
              <a:gd name="connsiteY48" fmla="*/ 398233 h 558924"/>
              <a:gd name="connsiteX49" fmla="*/ 326815 w 652119"/>
              <a:gd name="connsiteY49" fmla="*/ 429285 h 558924"/>
              <a:gd name="connsiteX50" fmla="*/ 295764 w 652119"/>
              <a:gd name="connsiteY50" fmla="*/ 423851 h 558924"/>
              <a:gd name="connsiteX51" fmla="*/ 295764 w 652119"/>
              <a:gd name="connsiteY51" fmla="*/ 492164 h 558924"/>
              <a:gd name="connsiteX52" fmla="*/ 264713 w 652119"/>
              <a:gd name="connsiteY52" fmla="*/ 465770 h 558924"/>
              <a:gd name="connsiteX53" fmla="*/ 264713 w 652119"/>
              <a:gd name="connsiteY53" fmla="*/ 464217 h 558924"/>
              <a:gd name="connsiteX54" fmla="*/ 265489 w 652119"/>
              <a:gd name="connsiteY54" fmla="*/ 464217 h 558924"/>
              <a:gd name="connsiteX55" fmla="*/ 271699 w 652119"/>
              <a:gd name="connsiteY55" fmla="*/ 465770 h 558924"/>
              <a:gd name="connsiteX56" fmla="*/ 295764 w 652119"/>
              <a:gd name="connsiteY56" fmla="*/ 471204 h 558924"/>
              <a:gd name="connsiteX57" fmla="*/ 295764 w 652119"/>
              <a:gd name="connsiteY57" fmla="*/ 492164 h 558924"/>
              <a:gd name="connsiteX58" fmla="*/ 171559 w 652119"/>
              <a:gd name="connsiteY58" fmla="*/ 386589 h 558924"/>
              <a:gd name="connsiteX59" fmla="*/ 187084 w 652119"/>
              <a:gd name="connsiteY59" fmla="*/ 387365 h 558924"/>
              <a:gd name="connsiteX60" fmla="*/ 187084 w 652119"/>
              <a:gd name="connsiteY60" fmla="*/ 388142 h 558924"/>
              <a:gd name="connsiteX61" fmla="*/ 194847 w 652119"/>
              <a:gd name="connsiteY61" fmla="*/ 418417 h 558924"/>
              <a:gd name="connsiteX62" fmla="*/ 171559 w 652119"/>
              <a:gd name="connsiteY62" fmla="*/ 416864 h 558924"/>
              <a:gd name="connsiteX63" fmla="*/ 171559 w 652119"/>
              <a:gd name="connsiteY63" fmla="*/ 386589 h 558924"/>
              <a:gd name="connsiteX64" fmla="*/ 140507 w 652119"/>
              <a:gd name="connsiteY64" fmla="*/ 293435 h 558924"/>
              <a:gd name="connsiteX65" fmla="*/ 171559 w 652119"/>
              <a:gd name="connsiteY65" fmla="*/ 298093 h 558924"/>
              <a:gd name="connsiteX66" fmla="*/ 171559 w 652119"/>
              <a:gd name="connsiteY66" fmla="*/ 329144 h 558924"/>
              <a:gd name="connsiteX67" fmla="*/ 140507 w 652119"/>
              <a:gd name="connsiteY67" fmla="*/ 323710 h 558924"/>
              <a:gd name="connsiteX68" fmla="*/ 140507 w 652119"/>
              <a:gd name="connsiteY68" fmla="*/ 293435 h 558924"/>
              <a:gd name="connsiteX69" fmla="*/ 140507 w 652119"/>
              <a:gd name="connsiteY69" fmla="*/ 413759 h 558924"/>
              <a:gd name="connsiteX70" fmla="*/ 109456 w 652119"/>
              <a:gd name="connsiteY70" fmla="*/ 408325 h 558924"/>
              <a:gd name="connsiteX71" fmla="*/ 109456 w 652119"/>
              <a:gd name="connsiteY71" fmla="*/ 378050 h 558924"/>
              <a:gd name="connsiteX72" fmla="*/ 140507 w 652119"/>
              <a:gd name="connsiteY72" fmla="*/ 382708 h 558924"/>
              <a:gd name="connsiteX73" fmla="*/ 140507 w 652119"/>
              <a:gd name="connsiteY73" fmla="*/ 413759 h 558924"/>
              <a:gd name="connsiteX74" fmla="*/ 78405 w 652119"/>
              <a:gd name="connsiteY74" fmla="*/ 287225 h 558924"/>
              <a:gd name="connsiteX75" fmla="*/ 78405 w 652119"/>
              <a:gd name="connsiteY75" fmla="*/ 273252 h 558924"/>
              <a:gd name="connsiteX76" fmla="*/ 109456 w 652119"/>
              <a:gd name="connsiteY76" fmla="*/ 284896 h 558924"/>
              <a:gd name="connsiteX77" fmla="*/ 109456 w 652119"/>
              <a:gd name="connsiteY77" fmla="*/ 313618 h 558924"/>
              <a:gd name="connsiteX78" fmla="*/ 78405 w 652119"/>
              <a:gd name="connsiteY78" fmla="*/ 287225 h 558924"/>
              <a:gd name="connsiteX79" fmla="*/ 78405 w 652119"/>
              <a:gd name="connsiteY79" fmla="*/ 399010 h 558924"/>
              <a:gd name="connsiteX80" fmla="*/ 47353 w 652119"/>
              <a:gd name="connsiteY80" fmla="*/ 372616 h 558924"/>
              <a:gd name="connsiteX81" fmla="*/ 47353 w 652119"/>
              <a:gd name="connsiteY81" fmla="*/ 358643 h 558924"/>
              <a:gd name="connsiteX82" fmla="*/ 78405 w 652119"/>
              <a:gd name="connsiteY82" fmla="*/ 370287 h 558924"/>
              <a:gd name="connsiteX83" fmla="*/ 78405 w 652119"/>
              <a:gd name="connsiteY83" fmla="*/ 399010 h 558924"/>
              <a:gd name="connsiteX84" fmla="*/ 47353 w 652119"/>
              <a:gd name="connsiteY84" fmla="*/ 156809 h 558924"/>
              <a:gd name="connsiteX85" fmla="*/ 78405 w 652119"/>
              <a:gd name="connsiteY85" fmla="*/ 168453 h 558924"/>
              <a:gd name="connsiteX86" fmla="*/ 78405 w 652119"/>
              <a:gd name="connsiteY86" fmla="*/ 197176 h 558924"/>
              <a:gd name="connsiteX87" fmla="*/ 47353 w 652119"/>
              <a:gd name="connsiteY87" fmla="*/ 170782 h 558924"/>
              <a:gd name="connsiteX88" fmla="*/ 47353 w 652119"/>
              <a:gd name="connsiteY88" fmla="*/ 156809 h 558924"/>
              <a:gd name="connsiteX89" fmla="*/ 140507 w 652119"/>
              <a:gd name="connsiteY89" fmla="*/ 181650 h 558924"/>
              <a:gd name="connsiteX90" fmla="*/ 140507 w 652119"/>
              <a:gd name="connsiteY90" fmla="*/ 212702 h 558924"/>
              <a:gd name="connsiteX91" fmla="*/ 109456 w 652119"/>
              <a:gd name="connsiteY91" fmla="*/ 207268 h 558924"/>
              <a:gd name="connsiteX92" fmla="*/ 109456 w 652119"/>
              <a:gd name="connsiteY92" fmla="*/ 176993 h 558924"/>
              <a:gd name="connsiteX93" fmla="*/ 140507 w 652119"/>
              <a:gd name="connsiteY93" fmla="*/ 181650 h 558924"/>
              <a:gd name="connsiteX94" fmla="*/ 218136 w 652119"/>
              <a:gd name="connsiteY94" fmla="*/ 46577 h 558924"/>
              <a:gd name="connsiteX95" fmla="*/ 388918 w 652119"/>
              <a:gd name="connsiteY95" fmla="*/ 93154 h 558924"/>
              <a:gd name="connsiteX96" fmla="*/ 218136 w 652119"/>
              <a:gd name="connsiteY96" fmla="*/ 139731 h 558924"/>
              <a:gd name="connsiteX97" fmla="*/ 47353 w 652119"/>
              <a:gd name="connsiteY97" fmla="*/ 93154 h 558924"/>
              <a:gd name="connsiteX98" fmla="*/ 218136 w 652119"/>
              <a:gd name="connsiteY98" fmla="*/ 46577 h 558924"/>
              <a:gd name="connsiteX99" fmla="*/ 264713 w 652119"/>
              <a:gd name="connsiteY99" fmla="*/ 414535 h 558924"/>
              <a:gd name="connsiteX100" fmla="*/ 233661 w 652119"/>
              <a:gd name="connsiteY100" fmla="*/ 388142 h 558924"/>
              <a:gd name="connsiteX101" fmla="*/ 233661 w 652119"/>
              <a:gd name="connsiteY101" fmla="*/ 374169 h 558924"/>
              <a:gd name="connsiteX102" fmla="*/ 264713 w 652119"/>
              <a:gd name="connsiteY102" fmla="*/ 385813 h 558924"/>
              <a:gd name="connsiteX103" fmla="*/ 264713 w 652119"/>
              <a:gd name="connsiteY103" fmla="*/ 414535 h 558924"/>
              <a:gd name="connsiteX104" fmla="*/ 357867 w 652119"/>
              <a:gd name="connsiteY104" fmla="*/ 197176 h 558924"/>
              <a:gd name="connsiteX105" fmla="*/ 357867 w 652119"/>
              <a:gd name="connsiteY105" fmla="*/ 169230 h 558924"/>
              <a:gd name="connsiteX106" fmla="*/ 388918 w 652119"/>
              <a:gd name="connsiteY106" fmla="*/ 156809 h 558924"/>
              <a:gd name="connsiteX107" fmla="*/ 388918 w 652119"/>
              <a:gd name="connsiteY107" fmla="*/ 170782 h 558924"/>
              <a:gd name="connsiteX108" fmla="*/ 357867 w 652119"/>
              <a:gd name="connsiteY108" fmla="*/ 197176 h 558924"/>
              <a:gd name="connsiteX109" fmla="*/ 295764 w 652119"/>
              <a:gd name="connsiteY109" fmla="*/ 211925 h 558924"/>
              <a:gd name="connsiteX110" fmla="*/ 295764 w 652119"/>
              <a:gd name="connsiteY110" fmla="*/ 181650 h 558924"/>
              <a:gd name="connsiteX111" fmla="*/ 326815 w 652119"/>
              <a:gd name="connsiteY111" fmla="*/ 176993 h 558924"/>
              <a:gd name="connsiteX112" fmla="*/ 326815 w 652119"/>
              <a:gd name="connsiteY112" fmla="*/ 206491 h 558924"/>
              <a:gd name="connsiteX113" fmla="*/ 295764 w 652119"/>
              <a:gd name="connsiteY113" fmla="*/ 211925 h 558924"/>
              <a:gd name="connsiteX114" fmla="*/ 233661 w 652119"/>
              <a:gd name="connsiteY114" fmla="*/ 217359 h 558924"/>
              <a:gd name="connsiteX115" fmla="*/ 233661 w 652119"/>
              <a:gd name="connsiteY115" fmla="*/ 186308 h 558924"/>
              <a:gd name="connsiteX116" fmla="*/ 264713 w 652119"/>
              <a:gd name="connsiteY116" fmla="*/ 184755 h 558924"/>
              <a:gd name="connsiteX117" fmla="*/ 264713 w 652119"/>
              <a:gd name="connsiteY117" fmla="*/ 215807 h 558924"/>
              <a:gd name="connsiteX118" fmla="*/ 233661 w 652119"/>
              <a:gd name="connsiteY118" fmla="*/ 217359 h 558924"/>
              <a:gd name="connsiteX119" fmla="*/ 171559 w 652119"/>
              <a:gd name="connsiteY119" fmla="*/ 215807 h 558924"/>
              <a:gd name="connsiteX120" fmla="*/ 171559 w 652119"/>
              <a:gd name="connsiteY120" fmla="*/ 184755 h 558924"/>
              <a:gd name="connsiteX121" fmla="*/ 202610 w 652119"/>
              <a:gd name="connsiteY121" fmla="*/ 186308 h 558924"/>
              <a:gd name="connsiteX122" fmla="*/ 202610 w 652119"/>
              <a:gd name="connsiteY122" fmla="*/ 217359 h 558924"/>
              <a:gd name="connsiteX123" fmla="*/ 171559 w 652119"/>
              <a:gd name="connsiteY123" fmla="*/ 215807 h 558924"/>
              <a:gd name="connsiteX124" fmla="*/ 575226 w 652119"/>
              <a:gd name="connsiteY124" fmla="*/ 310513 h 558924"/>
              <a:gd name="connsiteX125" fmla="*/ 404444 w 652119"/>
              <a:gd name="connsiteY125" fmla="*/ 357090 h 558924"/>
              <a:gd name="connsiteX126" fmla="*/ 233661 w 652119"/>
              <a:gd name="connsiteY126" fmla="*/ 310513 h 558924"/>
              <a:gd name="connsiteX127" fmla="*/ 404444 w 652119"/>
              <a:gd name="connsiteY127" fmla="*/ 263936 h 558924"/>
              <a:gd name="connsiteX128" fmla="*/ 575226 w 652119"/>
              <a:gd name="connsiteY128" fmla="*/ 310513 h 558924"/>
              <a:gd name="connsiteX129" fmla="*/ 621803 w 652119"/>
              <a:gd name="connsiteY129" fmla="*/ 333802 h 558924"/>
              <a:gd name="connsiteX130" fmla="*/ 621803 w 652119"/>
              <a:gd name="connsiteY130" fmla="*/ 310513 h 558924"/>
              <a:gd name="connsiteX131" fmla="*/ 537188 w 652119"/>
              <a:gd name="connsiteY131" fmla="*/ 232885 h 558924"/>
              <a:gd name="connsiteX132" fmla="*/ 464994 w 652119"/>
              <a:gd name="connsiteY132" fmla="*/ 220464 h 558924"/>
              <a:gd name="connsiteX133" fmla="*/ 465770 w 652119"/>
              <a:gd name="connsiteY133" fmla="*/ 209597 h 558924"/>
              <a:gd name="connsiteX134" fmla="*/ 434719 w 652119"/>
              <a:gd name="connsiteY134" fmla="*/ 155257 h 558924"/>
              <a:gd name="connsiteX135" fmla="*/ 434719 w 652119"/>
              <a:gd name="connsiteY135" fmla="*/ 93154 h 558924"/>
              <a:gd name="connsiteX136" fmla="*/ 350104 w 652119"/>
              <a:gd name="connsiteY136" fmla="*/ 15526 h 558924"/>
              <a:gd name="connsiteX137" fmla="*/ 217359 w 652119"/>
              <a:gd name="connsiteY137" fmla="*/ 0 h 558924"/>
              <a:gd name="connsiteX138" fmla="*/ 0 w 652119"/>
              <a:gd name="connsiteY138" fmla="*/ 93154 h 558924"/>
              <a:gd name="connsiteX139" fmla="*/ 0 w 652119"/>
              <a:gd name="connsiteY139" fmla="*/ 170782 h 558924"/>
              <a:gd name="connsiteX140" fmla="*/ 31051 w 652119"/>
              <a:gd name="connsiteY140" fmla="*/ 225122 h 558924"/>
              <a:gd name="connsiteX141" fmla="*/ 31051 w 652119"/>
              <a:gd name="connsiteY141" fmla="*/ 239872 h 558924"/>
              <a:gd name="connsiteX142" fmla="*/ 0 w 652119"/>
              <a:gd name="connsiteY142" fmla="*/ 294988 h 558924"/>
              <a:gd name="connsiteX143" fmla="*/ 0 w 652119"/>
              <a:gd name="connsiteY143" fmla="*/ 372616 h 558924"/>
              <a:gd name="connsiteX144" fmla="*/ 84615 w 652119"/>
              <a:gd name="connsiteY144" fmla="*/ 450244 h 558924"/>
              <a:gd name="connsiteX145" fmla="*/ 217359 w 652119"/>
              <a:gd name="connsiteY145" fmla="*/ 465770 h 558924"/>
              <a:gd name="connsiteX146" fmla="*/ 301974 w 652119"/>
              <a:gd name="connsiteY146" fmla="*/ 543398 h 558924"/>
              <a:gd name="connsiteX147" fmla="*/ 434719 w 652119"/>
              <a:gd name="connsiteY147" fmla="*/ 558924 h 558924"/>
              <a:gd name="connsiteX148" fmla="*/ 652078 w 652119"/>
              <a:gd name="connsiteY148" fmla="*/ 465770 h 558924"/>
              <a:gd name="connsiteX149" fmla="*/ 652078 w 652119"/>
              <a:gd name="connsiteY149" fmla="*/ 388142 h 558924"/>
              <a:gd name="connsiteX150" fmla="*/ 621803 w 652119"/>
              <a:gd name="connsiteY150" fmla="*/ 333802 h 558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2119" h="558924">
                <a:moveTo>
                  <a:pt x="606277" y="465770"/>
                </a:moveTo>
                <a:cubicBezTo>
                  <a:pt x="606277" y="475862"/>
                  <a:pt x="594633" y="485177"/>
                  <a:pt x="575226" y="492164"/>
                </a:cubicBezTo>
                <a:lnTo>
                  <a:pt x="575226" y="464217"/>
                </a:lnTo>
                <a:cubicBezTo>
                  <a:pt x="586094" y="461112"/>
                  <a:pt x="596962" y="456455"/>
                  <a:pt x="606277" y="451797"/>
                </a:cubicBezTo>
                <a:lnTo>
                  <a:pt x="606277" y="465770"/>
                </a:lnTo>
                <a:close/>
                <a:moveTo>
                  <a:pt x="544175" y="414535"/>
                </a:moveTo>
                <a:lnTo>
                  <a:pt x="544175" y="386589"/>
                </a:lnTo>
                <a:cubicBezTo>
                  <a:pt x="555043" y="383484"/>
                  <a:pt x="565911" y="378826"/>
                  <a:pt x="575226" y="374169"/>
                </a:cubicBezTo>
                <a:lnTo>
                  <a:pt x="575226" y="388142"/>
                </a:lnTo>
                <a:cubicBezTo>
                  <a:pt x="575226" y="398233"/>
                  <a:pt x="563582" y="407549"/>
                  <a:pt x="544175" y="414535"/>
                </a:cubicBezTo>
                <a:close/>
                <a:moveTo>
                  <a:pt x="544175" y="501479"/>
                </a:moveTo>
                <a:cubicBezTo>
                  <a:pt x="534859" y="503808"/>
                  <a:pt x="523991" y="505360"/>
                  <a:pt x="513123" y="506913"/>
                </a:cubicBezTo>
                <a:lnTo>
                  <a:pt x="513123" y="476638"/>
                </a:lnTo>
                <a:cubicBezTo>
                  <a:pt x="523215" y="475085"/>
                  <a:pt x="534083" y="473533"/>
                  <a:pt x="544175" y="471980"/>
                </a:cubicBezTo>
                <a:lnTo>
                  <a:pt x="544175" y="501479"/>
                </a:lnTo>
                <a:close/>
                <a:moveTo>
                  <a:pt x="482072" y="399010"/>
                </a:moveTo>
                <a:cubicBezTo>
                  <a:pt x="492164" y="397457"/>
                  <a:pt x="503032" y="395905"/>
                  <a:pt x="513123" y="394352"/>
                </a:cubicBezTo>
                <a:lnTo>
                  <a:pt x="513123" y="423851"/>
                </a:lnTo>
                <a:cubicBezTo>
                  <a:pt x="503808" y="426180"/>
                  <a:pt x="492940" y="427732"/>
                  <a:pt x="482072" y="429285"/>
                </a:cubicBezTo>
                <a:lnTo>
                  <a:pt x="482072" y="399010"/>
                </a:lnTo>
                <a:close/>
                <a:moveTo>
                  <a:pt x="482072" y="510794"/>
                </a:moveTo>
                <a:cubicBezTo>
                  <a:pt x="471980" y="511571"/>
                  <a:pt x="461889" y="512347"/>
                  <a:pt x="451021" y="512347"/>
                </a:cubicBezTo>
                <a:lnTo>
                  <a:pt x="451021" y="481296"/>
                </a:lnTo>
                <a:cubicBezTo>
                  <a:pt x="460336" y="481296"/>
                  <a:pt x="471204" y="480519"/>
                  <a:pt x="482072" y="479743"/>
                </a:cubicBezTo>
                <a:lnTo>
                  <a:pt x="482072" y="510794"/>
                </a:lnTo>
                <a:close/>
                <a:moveTo>
                  <a:pt x="419969" y="434719"/>
                </a:moveTo>
                <a:lnTo>
                  <a:pt x="419969" y="403667"/>
                </a:lnTo>
                <a:cubicBezTo>
                  <a:pt x="429285" y="403667"/>
                  <a:pt x="440153" y="402891"/>
                  <a:pt x="451021" y="402115"/>
                </a:cubicBezTo>
                <a:lnTo>
                  <a:pt x="451021" y="433166"/>
                </a:lnTo>
                <a:cubicBezTo>
                  <a:pt x="440929" y="433942"/>
                  <a:pt x="430837" y="433942"/>
                  <a:pt x="419969" y="434719"/>
                </a:cubicBezTo>
                <a:close/>
                <a:moveTo>
                  <a:pt x="419969" y="512347"/>
                </a:moveTo>
                <a:cubicBezTo>
                  <a:pt x="409101" y="512347"/>
                  <a:pt x="399010" y="511571"/>
                  <a:pt x="388918" y="510794"/>
                </a:cubicBezTo>
                <a:lnTo>
                  <a:pt x="388918" y="481296"/>
                </a:lnTo>
                <a:cubicBezTo>
                  <a:pt x="394352" y="481296"/>
                  <a:pt x="399010" y="481296"/>
                  <a:pt x="404444" y="481296"/>
                </a:cubicBezTo>
                <a:cubicBezTo>
                  <a:pt x="409101" y="481296"/>
                  <a:pt x="414535" y="481296"/>
                  <a:pt x="419969" y="481296"/>
                </a:cubicBezTo>
                <a:lnTo>
                  <a:pt x="419969" y="512347"/>
                </a:lnTo>
                <a:close/>
                <a:moveTo>
                  <a:pt x="357867" y="402115"/>
                </a:moveTo>
                <a:cubicBezTo>
                  <a:pt x="367958" y="402891"/>
                  <a:pt x="378050" y="403667"/>
                  <a:pt x="388918" y="403667"/>
                </a:cubicBezTo>
                <a:lnTo>
                  <a:pt x="388918" y="434719"/>
                </a:lnTo>
                <a:cubicBezTo>
                  <a:pt x="378050" y="434719"/>
                  <a:pt x="367958" y="433942"/>
                  <a:pt x="357867" y="433166"/>
                </a:cubicBezTo>
                <a:lnTo>
                  <a:pt x="357867" y="402115"/>
                </a:lnTo>
                <a:close/>
                <a:moveTo>
                  <a:pt x="357867" y="506913"/>
                </a:moveTo>
                <a:cubicBezTo>
                  <a:pt x="346999" y="505360"/>
                  <a:pt x="336131" y="503808"/>
                  <a:pt x="326815" y="501479"/>
                </a:cubicBezTo>
                <a:lnTo>
                  <a:pt x="326815" y="476638"/>
                </a:lnTo>
                <a:cubicBezTo>
                  <a:pt x="336907" y="478191"/>
                  <a:pt x="346999" y="478967"/>
                  <a:pt x="357867" y="479743"/>
                </a:cubicBezTo>
                <a:lnTo>
                  <a:pt x="357867" y="506913"/>
                </a:lnTo>
                <a:close/>
                <a:moveTo>
                  <a:pt x="295764" y="423851"/>
                </a:moveTo>
                <a:lnTo>
                  <a:pt x="295764" y="393576"/>
                </a:lnTo>
                <a:cubicBezTo>
                  <a:pt x="305856" y="395128"/>
                  <a:pt x="315947" y="397457"/>
                  <a:pt x="326815" y="398233"/>
                </a:cubicBezTo>
                <a:lnTo>
                  <a:pt x="326815" y="429285"/>
                </a:lnTo>
                <a:cubicBezTo>
                  <a:pt x="315947" y="427732"/>
                  <a:pt x="305079" y="426180"/>
                  <a:pt x="295764" y="423851"/>
                </a:cubicBezTo>
                <a:close/>
                <a:moveTo>
                  <a:pt x="295764" y="492164"/>
                </a:moveTo>
                <a:cubicBezTo>
                  <a:pt x="276357" y="484401"/>
                  <a:pt x="264713" y="475085"/>
                  <a:pt x="264713" y="465770"/>
                </a:cubicBezTo>
                <a:lnTo>
                  <a:pt x="264713" y="464217"/>
                </a:lnTo>
                <a:cubicBezTo>
                  <a:pt x="264713" y="464217"/>
                  <a:pt x="264713" y="464217"/>
                  <a:pt x="265489" y="464217"/>
                </a:cubicBezTo>
                <a:cubicBezTo>
                  <a:pt x="267818" y="464994"/>
                  <a:pt x="269370" y="465770"/>
                  <a:pt x="271699" y="465770"/>
                </a:cubicBezTo>
                <a:cubicBezTo>
                  <a:pt x="279462" y="468099"/>
                  <a:pt x="287225" y="469651"/>
                  <a:pt x="295764" y="471204"/>
                </a:cubicBezTo>
                <a:lnTo>
                  <a:pt x="295764" y="492164"/>
                </a:lnTo>
                <a:close/>
                <a:moveTo>
                  <a:pt x="171559" y="386589"/>
                </a:moveTo>
                <a:cubicBezTo>
                  <a:pt x="176993" y="386589"/>
                  <a:pt x="181650" y="387365"/>
                  <a:pt x="187084" y="387365"/>
                </a:cubicBezTo>
                <a:lnTo>
                  <a:pt x="187084" y="388142"/>
                </a:lnTo>
                <a:cubicBezTo>
                  <a:pt x="187084" y="399010"/>
                  <a:pt x="189413" y="409878"/>
                  <a:pt x="194847" y="418417"/>
                </a:cubicBezTo>
                <a:cubicBezTo>
                  <a:pt x="187084" y="418417"/>
                  <a:pt x="179321" y="417640"/>
                  <a:pt x="171559" y="416864"/>
                </a:cubicBezTo>
                <a:lnTo>
                  <a:pt x="171559" y="386589"/>
                </a:lnTo>
                <a:close/>
                <a:moveTo>
                  <a:pt x="140507" y="293435"/>
                </a:moveTo>
                <a:cubicBezTo>
                  <a:pt x="150599" y="294988"/>
                  <a:pt x="160691" y="297317"/>
                  <a:pt x="171559" y="298093"/>
                </a:cubicBezTo>
                <a:lnTo>
                  <a:pt x="171559" y="329144"/>
                </a:lnTo>
                <a:cubicBezTo>
                  <a:pt x="160691" y="327592"/>
                  <a:pt x="149823" y="326039"/>
                  <a:pt x="140507" y="323710"/>
                </a:cubicBezTo>
                <a:lnTo>
                  <a:pt x="140507" y="293435"/>
                </a:lnTo>
                <a:close/>
                <a:moveTo>
                  <a:pt x="140507" y="413759"/>
                </a:moveTo>
                <a:cubicBezTo>
                  <a:pt x="129639" y="412206"/>
                  <a:pt x="118771" y="410654"/>
                  <a:pt x="109456" y="408325"/>
                </a:cubicBezTo>
                <a:lnTo>
                  <a:pt x="109456" y="378050"/>
                </a:lnTo>
                <a:cubicBezTo>
                  <a:pt x="119548" y="379603"/>
                  <a:pt x="129639" y="381931"/>
                  <a:pt x="140507" y="382708"/>
                </a:cubicBezTo>
                <a:lnTo>
                  <a:pt x="140507" y="413759"/>
                </a:lnTo>
                <a:close/>
                <a:moveTo>
                  <a:pt x="78405" y="287225"/>
                </a:moveTo>
                <a:lnTo>
                  <a:pt x="78405" y="273252"/>
                </a:lnTo>
                <a:cubicBezTo>
                  <a:pt x="87720" y="277909"/>
                  <a:pt x="97812" y="281791"/>
                  <a:pt x="109456" y="284896"/>
                </a:cubicBezTo>
                <a:lnTo>
                  <a:pt x="109456" y="313618"/>
                </a:lnTo>
                <a:cubicBezTo>
                  <a:pt x="90049" y="306632"/>
                  <a:pt x="78405" y="297317"/>
                  <a:pt x="78405" y="287225"/>
                </a:cubicBezTo>
                <a:close/>
                <a:moveTo>
                  <a:pt x="78405" y="399010"/>
                </a:moveTo>
                <a:cubicBezTo>
                  <a:pt x="58998" y="391247"/>
                  <a:pt x="47353" y="381931"/>
                  <a:pt x="47353" y="372616"/>
                </a:cubicBezTo>
                <a:lnTo>
                  <a:pt x="47353" y="358643"/>
                </a:lnTo>
                <a:cubicBezTo>
                  <a:pt x="56669" y="363301"/>
                  <a:pt x="66760" y="367182"/>
                  <a:pt x="78405" y="370287"/>
                </a:cubicBezTo>
                <a:lnTo>
                  <a:pt x="78405" y="399010"/>
                </a:lnTo>
                <a:close/>
                <a:moveTo>
                  <a:pt x="47353" y="156809"/>
                </a:moveTo>
                <a:cubicBezTo>
                  <a:pt x="56669" y="161467"/>
                  <a:pt x="66760" y="165348"/>
                  <a:pt x="78405" y="168453"/>
                </a:cubicBezTo>
                <a:lnTo>
                  <a:pt x="78405" y="197176"/>
                </a:lnTo>
                <a:cubicBezTo>
                  <a:pt x="58998" y="189413"/>
                  <a:pt x="47353" y="180098"/>
                  <a:pt x="47353" y="170782"/>
                </a:cubicBezTo>
                <a:lnTo>
                  <a:pt x="47353" y="156809"/>
                </a:lnTo>
                <a:close/>
                <a:moveTo>
                  <a:pt x="140507" y="181650"/>
                </a:moveTo>
                <a:lnTo>
                  <a:pt x="140507" y="212702"/>
                </a:lnTo>
                <a:cubicBezTo>
                  <a:pt x="129639" y="211149"/>
                  <a:pt x="118771" y="209597"/>
                  <a:pt x="109456" y="207268"/>
                </a:cubicBezTo>
                <a:lnTo>
                  <a:pt x="109456" y="176993"/>
                </a:lnTo>
                <a:cubicBezTo>
                  <a:pt x="119548" y="178545"/>
                  <a:pt x="129639" y="180098"/>
                  <a:pt x="140507" y="181650"/>
                </a:cubicBezTo>
                <a:close/>
                <a:moveTo>
                  <a:pt x="218136" y="46577"/>
                </a:moveTo>
                <a:cubicBezTo>
                  <a:pt x="312842" y="46577"/>
                  <a:pt x="388918" y="67537"/>
                  <a:pt x="388918" y="93154"/>
                </a:cubicBezTo>
                <a:cubicBezTo>
                  <a:pt x="388918" y="118771"/>
                  <a:pt x="312842" y="139731"/>
                  <a:pt x="218136" y="139731"/>
                </a:cubicBezTo>
                <a:cubicBezTo>
                  <a:pt x="123429" y="139731"/>
                  <a:pt x="47353" y="118771"/>
                  <a:pt x="47353" y="93154"/>
                </a:cubicBezTo>
                <a:cubicBezTo>
                  <a:pt x="47353" y="67537"/>
                  <a:pt x="123429" y="46577"/>
                  <a:pt x="218136" y="46577"/>
                </a:cubicBezTo>
                <a:close/>
                <a:moveTo>
                  <a:pt x="264713" y="414535"/>
                </a:moveTo>
                <a:cubicBezTo>
                  <a:pt x="245306" y="406772"/>
                  <a:pt x="233661" y="397457"/>
                  <a:pt x="233661" y="388142"/>
                </a:cubicBezTo>
                <a:lnTo>
                  <a:pt x="233661" y="374169"/>
                </a:lnTo>
                <a:cubicBezTo>
                  <a:pt x="242977" y="378826"/>
                  <a:pt x="253068" y="382708"/>
                  <a:pt x="264713" y="385813"/>
                </a:cubicBezTo>
                <a:lnTo>
                  <a:pt x="264713" y="414535"/>
                </a:lnTo>
                <a:close/>
                <a:moveTo>
                  <a:pt x="357867" y="197176"/>
                </a:moveTo>
                <a:lnTo>
                  <a:pt x="357867" y="169230"/>
                </a:lnTo>
                <a:cubicBezTo>
                  <a:pt x="368735" y="166125"/>
                  <a:pt x="379603" y="161467"/>
                  <a:pt x="388918" y="156809"/>
                </a:cubicBezTo>
                <a:lnTo>
                  <a:pt x="388918" y="170782"/>
                </a:lnTo>
                <a:cubicBezTo>
                  <a:pt x="388918" y="180874"/>
                  <a:pt x="377274" y="190189"/>
                  <a:pt x="357867" y="197176"/>
                </a:cubicBezTo>
                <a:close/>
                <a:moveTo>
                  <a:pt x="295764" y="211925"/>
                </a:moveTo>
                <a:lnTo>
                  <a:pt x="295764" y="181650"/>
                </a:lnTo>
                <a:cubicBezTo>
                  <a:pt x="305856" y="180098"/>
                  <a:pt x="316724" y="178545"/>
                  <a:pt x="326815" y="176993"/>
                </a:cubicBezTo>
                <a:lnTo>
                  <a:pt x="326815" y="206491"/>
                </a:lnTo>
                <a:cubicBezTo>
                  <a:pt x="317500" y="208820"/>
                  <a:pt x="306632" y="210373"/>
                  <a:pt x="295764" y="211925"/>
                </a:cubicBezTo>
                <a:close/>
                <a:moveTo>
                  <a:pt x="233661" y="217359"/>
                </a:moveTo>
                <a:lnTo>
                  <a:pt x="233661" y="186308"/>
                </a:lnTo>
                <a:cubicBezTo>
                  <a:pt x="242977" y="186308"/>
                  <a:pt x="253845" y="185532"/>
                  <a:pt x="264713" y="184755"/>
                </a:cubicBezTo>
                <a:lnTo>
                  <a:pt x="264713" y="215807"/>
                </a:lnTo>
                <a:cubicBezTo>
                  <a:pt x="254621" y="216583"/>
                  <a:pt x="244529" y="216583"/>
                  <a:pt x="233661" y="217359"/>
                </a:cubicBezTo>
                <a:close/>
                <a:moveTo>
                  <a:pt x="171559" y="215807"/>
                </a:moveTo>
                <a:lnTo>
                  <a:pt x="171559" y="184755"/>
                </a:lnTo>
                <a:cubicBezTo>
                  <a:pt x="181650" y="185532"/>
                  <a:pt x="191742" y="186308"/>
                  <a:pt x="202610" y="186308"/>
                </a:cubicBezTo>
                <a:lnTo>
                  <a:pt x="202610" y="217359"/>
                </a:lnTo>
                <a:cubicBezTo>
                  <a:pt x="191742" y="216583"/>
                  <a:pt x="181650" y="216583"/>
                  <a:pt x="171559" y="215807"/>
                </a:cubicBezTo>
                <a:close/>
                <a:moveTo>
                  <a:pt x="575226" y="310513"/>
                </a:moveTo>
                <a:cubicBezTo>
                  <a:pt x="575226" y="336131"/>
                  <a:pt x="499150" y="357090"/>
                  <a:pt x="404444" y="357090"/>
                </a:cubicBezTo>
                <a:cubicBezTo>
                  <a:pt x="309737" y="357090"/>
                  <a:pt x="233661" y="336131"/>
                  <a:pt x="233661" y="310513"/>
                </a:cubicBezTo>
                <a:cubicBezTo>
                  <a:pt x="233661" y="284896"/>
                  <a:pt x="309737" y="263936"/>
                  <a:pt x="404444" y="263936"/>
                </a:cubicBezTo>
                <a:cubicBezTo>
                  <a:pt x="499150" y="263936"/>
                  <a:pt x="575226" y="284896"/>
                  <a:pt x="575226" y="310513"/>
                </a:cubicBezTo>
                <a:close/>
                <a:moveTo>
                  <a:pt x="621803" y="333802"/>
                </a:moveTo>
                <a:lnTo>
                  <a:pt x="621803" y="310513"/>
                </a:lnTo>
                <a:cubicBezTo>
                  <a:pt x="621803" y="274028"/>
                  <a:pt x="593081" y="247634"/>
                  <a:pt x="537188" y="232885"/>
                </a:cubicBezTo>
                <a:cubicBezTo>
                  <a:pt x="516228" y="227451"/>
                  <a:pt x="492164" y="222793"/>
                  <a:pt x="464994" y="220464"/>
                </a:cubicBezTo>
                <a:cubicBezTo>
                  <a:pt x="465770" y="217359"/>
                  <a:pt x="465770" y="213478"/>
                  <a:pt x="465770" y="209597"/>
                </a:cubicBezTo>
                <a:cubicBezTo>
                  <a:pt x="465770" y="187861"/>
                  <a:pt x="455678" y="169230"/>
                  <a:pt x="434719" y="155257"/>
                </a:cubicBezTo>
                <a:lnTo>
                  <a:pt x="434719" y="93154"/>
                </a:lnTo>
                <a:cubicBezTo>
                  <a:pt x="434719" y="56669"/>
                  <a:pt x="405996" y="30275"/>
                  <a:pt x="350104" y="15526"/>
                </a:cubicBezTo>
                <a:cubicBezTo>
                  <a:pt x="313618" y="5434"/>
                  <a:pt x="267041" y="0"/>
                  <a:pt x="217359" y="0"/>
                </a:cubicBezTo>
                <a:cubicBezTo>
                  <a:pt x="152152" y="0"/>
                  <a:pt x="0" y="9315"/>
                  <a:pt x="0" y="93154"/>
                </a:cubicBezTo>
                <a:lnTo>
                  <a:pt x="0" y="170782"/>
                </a:lnTo>
                <a:cubicBezTo>
                  <a:pt x="0" y="192518"/>
                  <a:pt x="10092" y="211149"/>
                  <a:pt x="31051" y="225122"/>
                </a:cubicBezTo>
                <a:lnTo>
                  <a:pt x="31051" y="239872"/>
                </a:lnTo>
                <a:cubicBezTo>
                  <a:pt x="12421" y="253068"/>
                  <a:pt x="0" y="270923"/>
                  <a:pt x="0" y="294988"/>
                </a:cubicBezTo>
                <a:lnTo>
                  <a:pt x="0" y="372616"/>
                </a:lnTo>
                <a:cubicBezTo>
                  <a:pt x="0" y="409101"/>
                  <a:pt x="28722" y="435495"/>
                  <a:pt x="84615" y="450244"/>
                </a:cubicBezTo>
                <a:cubicBezTo>
                  <a:pt x="121100" y="460336"/>
                  <a:pt x="167677" y="465770"/>
                  <a:pt x="217359" y="465770"/>
                </a:cubicBezTo>
                <a:cubicBezTo>
                  <a:pt x="217359" y="502255"/>
                  <a:pt x="246082" y="528649"/>
                  <a:pt x="301974" y="543398"/>
                </a:cubicBezTo>
                <a:cubicBezTo>
                  <a:pt x="338460" y="553490"/>
                  <a:pt x="385037" y="558924"/>
                  <a:pt x="434719" y="558924"/>
                </a:cubicBezTo>
                <a:cubicBezTo>
                  <a:pt x="499927" y="558924"/>
                  <a:pt x="652078" y="549609"/>
                  <a:pt x="652078" y="465770"/>
                </a:cubicBezTo>
                <a:lnTo>
                  <a:pt x="652078" y="388142"/>
                </a:lnTo>
                <a:cubicBezTo>
                  <a:pt x="652854" y="366406"/>
                  <a:pt x="642763" y="347775"/>
                  <a:pt x="621803" y="333802"/>
                </a:cubicBezTo>
                <a:close/>
              </a:path>
            </a:pathLst>
          </a:custGeom>
          <a:solidFill>
            <a:srgbClr val="C00000"/>
          </a:solidFill>
          <a:ln w="7739" cap="flat">
            <a:noFill/>
            <a:prstDash val="solid"/>
            <a:miter/>
          </a:ln>
        </p:spPr>
        <p:txBody>
          <a:bodyPr rtlCol="0" anchor="ctr"/>
          <a:lstStyle/>
          <a:p>
            <a:endParaRPr lang="ru-RU" sz="2000"/>
          </a:p>
        </p:txBody>
      </p:sp>
      <p:pic>
        <p:nvPicPr>
          <p:cNvPr id="13" name="Рисунок 12" descr="Монеты со сплошной заливкой">
            <a:extLst>
              <a:ext uri="{FF2B5EF4-FFF2-40B4-BE49-F238E27FC236}">
                <a16:creationId xmlns:a16="http://schemas.microsoft.com/office/drawing/2014/main" id="{EF66448E-69F4-4343-9B97-A6DF49975A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082" y="3437813"/>
            <a:ext cx="964612" cy="964612"/>
          </a:xfrm>
          <a:prstGeom prst="rect">
            <a:avLst/>
          </a:prstGeom>
        </p:spPr>
      </p:pic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B1653A3A-E3CC-467D-9199-E52EA452C5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8182959"/>
              </p:ext>
            </p:extLst>
          </p:nvPr>
        </p:nvGraphicFramePr>
        <p:xfrm>
          <a:off x="5263470" y="85784"/>
          <a:ext cx="6737186" cy="6352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43677D7-91EA-48BB-90FD-9A7571A2FE07}"/>
              </a:ext>
            </a:extLst>
          </p:cNvPr>
          <p:cNvSpPr txBox="1"/>
          <p:nvPr/>
        </p:nvSpPr>
        <p:spPr>
          <a:xfrm>
            <a:off x="5835233" y="650364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10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92D3E20-5C6C-40EF-9455-36F08EBA7B3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496600" y="6438557"/>
            <a:ext cx="231880" cy="33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509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2D2D1A-4146-4AF7-AF57-514D403DF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35363"/>
            <a:ext cx="11809312" cy="122413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Динамика прироста средств компенсационных фондов</a:t>
            </a: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9F1D10DD-08AA-4410-9B31-3DAF2797D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066191"/>
              </p:ext>
            </p:extLst>
          </p:nvPr>
        </p:nvGraphicFramePr>
        <p:xfrm>
          <a:off x="6825999" y="1071357"/>
          <a:ext cx="5040559" cy="2762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A284C415-762D-4281-903F-88BC6E6606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1679403"/>
              </p:ext>
            </p:extLst>
          </p:nvPr>
        </p:nvGraphicFramePr>
        <p:xfrm>
          <a:off x="7174071" y="3620225"/>
          <a:ext cx="4824536" cy="2898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Диаграмма 20">
            <a:extLst>
              <a:ext uri="{FF2B5EF4-FFF2-40B4-BE49-F238E27FC236}">
                <a16:creationId xmlns:a16="http://schemas.microsoft.com/office/drawing/2014/main" id="{7CA2418F-3287-4DB0-BAB4-AA45E36B58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9369092"/>
              </p:ext>
            </p:extLst>
          </p:nvPr>
        </p:nvGraphicFramePr>
        <p:xfrm>
          <a:off x="741995" y="1158884"/>
          <a:ext cx="5400600" cy="2711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Диаграмма 25">
            <a:extLst>
              <a:ext uri="{FF2B5EF4-FFF2-40B4-BE49-F238E27FC236}">
                <a16:creationId xmlns:a16="http://schemas.microsoft.com/office/drawing/2014/main" id="{EF567356-AEA4-4248-A1E0-A6F93866C8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0951132"/>
              </p:ext>
            </p:extLst>
          </p:nvPr>
        </p:nvGraphicFramePr>
        <p:xfrm>
          <a:off x="557127" y="3833937"/>
          <a:ext cx="5761525" cy="2977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F47C9F5-43C0-4203-B4A7-6B3CF80B704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496600" y="6323870"/>
            <a:ext cx="231880" cy="33365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8F9573A-8EB7-4D6C-B67B-E58CC454487B}"/>
              </a:ext>
            </a:extLst>
          </p:cNvPr>
          <p:cNvSpPr txBox="1"/>
          <p:nvPr/>
        </p:nvSpPr>
        <p:spPr>
          <a:xfrm>
            <a:off x="5835233" y="650364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11</a:t>
            </a:r>
          </a:p>
        </p:txBody>
      </p:sp>
    </p:spTree>
    <p:extLst>
      <p:ext uri="{BB962C8B-B14F-4D97-AF65-F5344CB8AC3E}">
        <p14:creationId xmlns:p14="http://schemas.microsoft.com/office/powerpoint/2010/main" val="301921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344CE49B-D090-4128-98BC-84962F1143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995975"/>
              </p:ext>
            </p:extLst>
          </p:nvPr>
        </p:nvGraphicFramePr>
        <p:xfrm>
          <a:off x="313469" y="618785"/>
          <a:ext cx="5184576" cy="4604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DB750B7-B6DC-4C09-8252-454DA90F3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960705"/>
              </p:ext>
            </p:extLst>
          </p:nvPr>
        </p:nvGraphicFramePr>
        <p:xfrm>
          <a:off x="6242847" y="1371212"/>
          <a:ext cx="5472609" cy="442869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66467">
                  <a:extLst>
                    <a:ext uri="{9D8B030D-6E8A-4147-A177-3AD203B41FA5}">
                      <a16:colId xmlns:a16="http://schemas.microsoft.com/office/drawing/2014/main" val="3536491509"/>
                    </a:ext>
                  </a:extLst>
                </a:gridCol>
                <a:gridCol w="1051764">
                  <a:extLst>
                    <a:ext uri="{9D8B030D-6E8A-4147-A177-3AD203B41FA5}">
                      <a16:colId xmlns:a16="http://schemas.microsoft.com/office/drawing/2014/main" val="927753068"/>
                    </a:ext>
                  </a:extLst>
                </a:gridCol>
                <a:gridCol w="1038290">
                  <a:extLst>
                    <a:ext uri="{9D8B030D-6E8A-4147-A177-3AD203B41FA5}">
                      <a16:colId xmlns:a16="http://schemas.microsoft.com/office/drawing/2014/main" val="1759393520"/>
                    </a:ext>
                  </a:extLst>
                </a:gridCol>
                <a:gridCol w="1038290">
                  <a:extLst>
                    <a:ext uri="{9D8B030D-6E8A-4147-A177-3AD203B41FA5}">
                      <a16:colId xmlns:a16="http://schemas.microsoft.com/office/drawing/2014/main" val="1917945037"/>
                    </a:ext>
                  </a:extLst>
                </a:gridCol>
                <a:gridCol w="877798">
                  <a:extLst>
                    <a:ext uri="{9D8B030D-6E8A-4147-A177-3AD203B41FA5}">
                      <a16:colId xmlns:a16="http://schemas.microsoft.com/office/drawing/2014/main" val="4056393057"/>
                    </a:ext>
                  </a:extLst>
                </a:gridCol>
              </a:tblGrid>
              <a:tr h="69755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dirty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ru-RU" sz="1800" i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dirty="0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ru-RU" sz="1800" i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ru-RU" sz="1800" i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ru-RU" sz="1800" i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691067"/>
                  </a:ext>
                </a:extLst>
              </a:tr>
              <a:tr h="213994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u="none" dirty="0">
                          <a:solidFill>
                            <a:schemeClr val="bg1"/>
                          </a:solidFill>
                          <a:effectLst/>
                        </a:rPr>
                        <a:t>Страховая сумма по всем страховым случаям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u="non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ru-RU" sz="1800" i="1" u="none" dirty="0" err="1">
                          <a:solidFill>
                            <a:schemeClr val="bg1"/>
                          </a:solidFill>
                          <a:effectLst/>
                        </a:rPr>
                        <a:t>млн.руб</a:t>
                      </a:r>
                      <a:r>
                        <a:rPr lang="ru-RU" sz="1800" i="1" u="non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ru-RU" sz="1800" i="1" u="non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60</a:t>
                      </a: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64</a:t>
                      </a: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65,5</a:t>
                      </a: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72,1</a:t>
                      </a: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946174"/>
                  </a:ext>
                </a:extLst>
              </a:tr>
              <a:tr h="159119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u="none" dirty="0">
                          <a:solidFill>
                            <a:schemeClr val="bg1"/>
                          </a:solidFill>
                          <a:effectLst/>
                        </a:rPr>
                        <a:t>Страховая премия по договору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i="1" u="non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ru-RU" sz="1800" i="1" u="none" dirty="0" err="1">
                          <a:solidFill>
                            <a:schemeClr val="bg1"/>
                          </a:solidFill>
                          <a:effectLst/>
                        </a:rPr>
                        <a:t>тыс.руб</a:t>
                      </a:r>
                      <a:r>
                        <a:rPr lang="ru-RU" sz="1800" i="1" u="none" dirty="0">
                          <a:solidFill>
                            <a:schemeClr val="bg1"/>
                          </a:solidFill>
                          <a:effectLst/>
                        </a:rPr>
                        <a:t>) </a:t>
                      </a:r>
                      <a:endParaRPr lang="ru-RU" sz="1800" i="1" u="non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642</a:t>
                      </a: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625</a:t>
                      </a: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502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535</a:t>
                      </a:r>
                      <a:endParaRPr lang="ru-RU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37321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A5361C0-8593-45BA-8428-0EFBAAB5093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568608" y="6398314"/>
            <a:ext cx="231880" cy="3336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8B7741-45CD-4BEF-B0F3-9C9BC44495DE}"/>
              </a:ext>
            </a:extLst>
          </p:cNvPr>
          <p:cNvSpPr txBox="1"/>
          <p:nvPr/>
        </p:nvSpPr>
        <p:spPr>
          <a:xfrm>
            <a:off x="191344" y="94341"/>
            <a:ext cx="54288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Число застрахованных организаций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17025B-CFDD-4769-B027-140C2703E2AB}"/>
              </a:ext>
            </a:extLst>
          </p:cNvPr>
          <p:cNvSpPr txBox="1"/>
          <p:nvPr/>
        </p:nvSpPr>
        <p:spPr>
          <a:xfrm>
            <a:off x="6990056" y="190422"/>
            <a:ext cx="39781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Условия договора страхования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59EC24-69D8-43D7-B533-BBEF58470258}"/>
              </a:ext>
            </a:extLst>
          </p:cNvPr>
          <p:cNvSpPr txBox="1"/>
          <p:nvPr/>
        </p:nvSpPr>
        <p:spPr>
          <a:xfrm>
            <a:off x="1163452" y="5199446"/>
            <a:ext cx="4212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Количество застрахованных организаций 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E4EB84BF-C85D-4B73-9F48-43CDDC3E64CD}"/>
              </a:ext>
            </a:extLst>
          </p:cNvPr>
          <p:cNvSpPr/>
          <p:nvPr/>
        </p:nvSpPr>
        <p:spPr>
          <a:xfrm>
            <a:off x="987355" y="5297232"/>
            <a:ext cx="144016" cy="14401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D4FC9DD2-3A2C-49EC-8664-B405121CBDEB}"/>
              </a:ext>
            </a:extLst>
          </p:cNvPr>
          <p:cNvSpPr/>
          <p:nvPr/>
        </p:nvSpPr>
        <p:spPr>
          <a:xfrm>
            <a:off x="983432" y="5619889"/>
            <a:ext cx="144016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2639D9-4137-49C9-B0D6-8BDE558D816E}"/>
              </a:ext>
            </a:extLst>
          </p:cNvPr>
          <p:cNvSpPr txBox="1"/>
          <p:nvPr/>
        </p:nvSpPr>
        <p:spPr>
          <a:xfrm>
            <a:off x="1159528" y="5527110"/>
            <a:ext cx="49364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Количество действующих (членов)организаций 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111E00B9-4966-4E56-8B47-0564BCF3E8E8}"/>
              </a:ext>
            </a:extLst>
          </p:cNvPr>
          <p:cNvSpPr/>
          <p:nvPr/>
        </p:nvSpPr>
        <p:spPr>
          <a:xfrm>
            <a:off x="983432" y="591220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760F4D-5390-4C59-B02D-E8FE0B32EF64}"/>
              </a:ext>
            </a:extLst>
          </p:cNvPr>
          <p:cNvSpPr txBox="1"/>
          <p:nvPr/>
        </p:nvSpPr>
        <p:spPr>
          <a:xfrm>
            <a:off x="1159527" y="5846432"/>
            <a:ext cx="4675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Количество исключенных членов, в ретроактивном периоде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3DDBCC-604B-4D49-9871-9CDB2030D4EE}"/>
              </a:ext>
            </a:extLst>
          </p:cNvPr>
          <p:cNvSpPr txBox="1"/>
          <p:nvPr/>
        </p:nvSpPr>
        <p:spPr>
          <a:xfrm>
            <a:off x="5835233" y="650364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12</a:t>
            </a:r>
          </a:p>
        </p:txBody>
      </p:sp>
    </p:spTree>
    <p:extLst>
      <p:ext uri="{BB962C8B-B14F-4D97-AF65-F5344CB8AC3E}">
        <p14:creationId xmlns:p14="http://schemas.microsoft.com/office/powerpoint/2010/main" val="3768621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20449DA1-27D1-4F15-A9C1-FF3FEB4F5F0D}"/>
              </a:ext>
            </a:extLst>
          </p:cNvPr>
          <p:cNvSpPr/>
          <p:nvPr/>
        </p:nvSpPr>
        <p:spPr>
          <a:xfrm>
            <a:off x="1919536" y="2132856"/>
            <a:ext cx="8712968" cy="864096"/>
          </a:xfrm>
          <a:prstGeom prst="roundRect">
            <a:avLst/>
          </a:prstGeom>
          <a:solidFill>
            <a:srgbClr val="9EF4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50000"/>
              </a:lnSpc>
            </a:pPr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Защита интересов членов СРО и их членов, потребителей строительной продукции.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64F565B6-F4C3-4EB7-8475-CF1BD2C82860}"/>
              </a:ext>
            </a:extLst>
          </p:cNvPr>
          <p:cNvSpPr/>
          <p:nvPr/>
        </p:nvSpPr>
        <p:spPr>
          <a:xfrm>
            <a:off x="1919536" y="3149352"/>
            <a:ext cx="8712968" cy="864096"/>
          </a:xfrm>
          <a:prstGeom prst="roundRect">
            <a:avLst/>
          </a:prstGeom>
          <a:solidFill>
            <a:srgbClr val="9EF4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50000"/>
              </a:lnSpc>
            </a:pPr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Представление членов СРО в органах государственной власти и местного самоуправления.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3A9FD5E-C9A5-4A26-B5D5-E93E48721F9F}"/>
              </a:ext>
            </a:extLst>
          </p:cNvPr>
          <p:cNvSpPr/>
          <p:nvPr/>
        </p:nvSpPr>
        <p:spPr>
          <a:xfrm>
            <a:off x="1916584" y="4193714"/>
            <a:ext cx="8712968" cy="864096"/>
          </a:xfrm>
          <a:prstGeom prst="roundRect">
            <a:avLst/>
          </a:prstGeom>
          <a:solidFill>
            <a:srgbClr val="9EF4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50000"/>
              </a:lnSpc>
            </a:pP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</a:pPr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3. Содействие безопасности и качества строительства.</a:t>
            </a:r>
          </a:p>
          <a:p>
            <a:pPr indent="449580" algn="just"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0456E2AE-5EA5-4277-A069-2C23917C6FB7}"/>
              </a:ext>
            </a:extLst>
          </p:cNvPr>
          <p:cNvSpPr/>
          <p:nvPr/>
        </p:nvSpPr>
        <p:spPr>
          <a:xfrm>
            <a:off x="1916584" y="5238076"/>
            <a:ext cx="8712968" cy="864096"/>
          </a:xfrm>
          <a:prstGeom prst="roundRect">
            <a:avLst/>
          </a:prstGeom>
          <a:solidFill>
            <a:srgbClr val="9EF4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50000"/>
              </a:lnSpc>
            </a:pP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</a:pPr>
            <a:r>
              <a:rPr lang="ru-RU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4. Содействие повышению эффективности саморегулирования.</a:t>
            </a:r>
          </a:p>
          <a:p>
            <a:pPr indent="449580" algn="just"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3F58364-CAF8-4CDE-BF59-25064D5E3CA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496600" y="6477759"/>
            <a:ext cx="231880" cy="33365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57784CF-16F1-41EA-9808-FABC0805F105}"/>
              </a:ext>
            </a:extLst>
          </p:cNvPr>
          <p:cNvSpPr txBox="1"/>
          <p:nvPr/>
        </p:nvSpPr>
        <p:spPr>
          <a:xfrm>
            <a:off x="5835233" y="650364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13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56438BFE-960A-4912-877E-9AB51B0369AB}"/>
              </a:ext>
            </a:extLst>
          </p:cNvPr>
          <p:cNvSpPr/>
          <p:nvPr/>
        </p:nvSpPr>
        <p:spPr>
          <a:xfrm>
            <a:off x="479376" y="46582"/>
            <a:ext cx="11249104" cy="18781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ctr">
              <a:lnSpc>
                <a:spcPct val="150000"/>
              </a:lnSpc>
            </a:pPr>
            <a:r>
              <a:rPr lang="ru-RU" sz="4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Приоритетные направления работы</a:t>
            </a:r>
          </a:p>
          <a:p>
            <a:pPr indent="449580" algn="ctr">
              <a:lnSpc>
                <a:spcPct val="150000"/>
              </a:lnSpc>
            </a:pPr>
            <a:r>
              <a:rPr lang="ru-RU" sz="4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Ассоциации СРО «ОСКО» на 2022 год</a:t>
            </a:r>
          </a:p>
        </p:txBody>
      </p:sp>
    </p:spTree>
    <p:extLst>
      <p:ext uri="{BB962C8B-B14F-4D97-AF65-F5344CB8AC3E}">
        <p14:creationId xmlns:p14="http://schemas.microsoft.com/office/powerpoint/2010/main" val="127927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00116F9-AB77-482F-84EF-621D52718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12192000" cy="688538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EA386BD-C589-4D8C-981B-D6C44F6FD24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4"/>
          <a:stretch/>
        </p:blipFill>
        <p:spPr>
          <a:xfrm>
            <a:off x="1559504" y="1610069"/>
            <a:ext cx="3563888" cy="44958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4F7A12-EC25-43CE-8827-0A2C98BAE481}"/>
              </a:ext>
            </a:extLst>
          </p:cNvPr>
          <p:cNvSpPr txBox="1"/>
          <p:nvPr/>
        </p:nvSpPr>
        <p:spPr>
          <a:xfrm>
            <a:off x="5447928" y="2420888"/>
            <a:ext cx="608416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Информация к отчету о деятельности Правления Ассоциации СРО «ОСКО» за 2021 год.</a:t>
            </a:r>
          </a:p>
          <a:p>
            <a:pPr algn="ctr"/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5F28CD-218D-42D5-8E8F-5274A81EB255}"/>
              </a:ext>
            </a:extLst>
          </p:cNvPr>
          <p:cNvSpPr txBox="1"/>
          <p:nvPr/>
        </p:nvSpPr>
        <p:spPr>
          <a:xfrm>
            <a:off x="4813678" y="6021289"/>
            <a:ext cx="6610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Докладывает Председатель Правления Ассоциации СРО «ОСКО» </a:t>
            </a:r>
          </a:p>
          <a:p>
            <a:r>
              <a:rPr lang="ru-RU" b="1" dirty="0" err="1"/>
              <a:t>Ложеницын</a:t>
            </a:r>
            <a:r>
              <a:rPr lang="ru-RU" b="1" dirty="0"/>
              <a:t> Даниил Владимирович</a:t>
            </a:r>
          </a:p>
        </p:txBody>
      </p:sp>
    </p:spTree>
    <p:extLst>
      <p:ext uri="{BB962C8B-B14F-4D97-AF65-F5344CB8AC3E}">
        <p14:creationId xmlns:p14="http://schemas.microsoft.com/office/powerpoint/2010/main" val="2118853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9C32AE-A40D-412B-A142-DDAA1950C9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1482" y="272490"/>
            <a:ext cx="11953327" cy="9144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Количество заседаний Правления Ассоциации СРО «ОСКО»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57F77BC9-9CB4-4C9F-8B68-1C25F1F22A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5260583"/>
              </p:ext>
            </p:extLst>
          </p:nvPr>
        </p:nvGraphicFramePr>
        <p:xfrm>
          <a:off x="432013" y="988871"/>
          <a:ext cx="11449272" cy="5575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C11F9B9-5D00-43F1-A713-F26A96F92F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84632" y="6354700"/>
            <a:ext cx="231880" cy="333659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BE6623C8-3046-47B3-A620-4F2E6BFA1E04}"/>
              </a:ext>
            </a:extLst>
          </p:cNvPr>
          <p:cNvSpPr txBox="1"/>
          <p:nvPr/>
        </p:nvSpPr>
        <p:spPr>
          <a:xfrm>
            <a:off x="5775900" y="651547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1</a:t>
            </a:r>
          </a:p>
        </p:txBody>
      </p:sp>
    </p:spTree>
    <p:extLst>
      <p:ext uri="{BB962C8B-B14F-4D97-AF65-F5344CB8AC3E}">
        <p14:creationId xmlns:p14="http://schemas.microsoft.com/office/powerpoint/2010/main" val="2943293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FCE4E5BF-0A4B-40B2-82AD-B28E21B877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2962935"/>
              </p:ext>
            </p:extLst>
          </p:nvPr>
        </p:nvGraphicFramePr>
        <p:xfrm>
          <a:off x="119336" y="1124744"/>
          <a:ext cx="12072664" cy="5231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C03DB96-9E9E-48FF-A25C-CA50CBCD900B}"/>
              </a:ext>
            </a:extLst>
          </p:cNvPr>
          <p:cNvSpPr txBox="1"/>
          <p:nvPr/>
        </p:nvSpPr>
        <p:spPr>
          <a:xfrm>
            <a:off x="5951984" y="6522850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2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CB7143D-F564-446D-9168-6D114C4305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84632" y="6356020"/>
            <a:ext cx="231880" cy="3336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AE6D276-1081-49FB-9EBA-1C5F6B559644}"/>
              </a:ext>
            </a:extLst>
          </p:cNvPr>
          <p:cNvSpPr txBox="1"/>
          <p:nvPr/>
        </p:nvSpPr>
        <p:spPr>
          <a:xfrm>
            <a:off x="191344" y="27373"/>
            <a:ext cx="11593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0" baseline="0" dirty="0"/>
              <a:t>Динамика</a:t>
            </a:r>
            <a:r>
              <a:rPr lang="ru-RU" sz="4000" b="1" i="0" baseline="0" dirty="0">
                <a:effectLst/>
              </a:rPr>
              <a:t> численности членов Ассоциации СРО «ОСКО»</a:t>
            </a:r>
            <a:endParaRPr lang="ru-RU" sz="4000" dirty="0">
              <a:effectLst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817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02BF11-9ACD-4881-8BD5-7326EFEA7238}"/>
              </a:ext>
            </a:extLst>
          </p:cNvPr>
          <p:cNvSpPr txBox="1"/>
          <p:nvPr/>
        </p:nvSpPr>
        <p:spPr>
          <a:xfrm>
            <a:off x="191344" y="-27384"/>
            <a:ext cx="114492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0" baseline="0" dirty="0"/>
              <a:t>Количество членов СРО «ОСКО» по уровням ответственности на 31.12.2021 г</a:t>
            </a:r>
            <a:endParaRPr lang="ru-RU" sz="3200" dirty="0">
              <a:effectLst/>
            </a:endParaRPr>
          </a:p>
          <a:p>
            <a:endParaRPr lang="ru-RU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476D31-102E-4612-8BD4-F26D71E121D6}"/>
              </a:ext>
            </a:extLst>
          </p:cNvPr>
          <p:cNvSpPr txBox="1"/>
          <p:nvPr/>
        </p:nvSpPr>
        <p:spPr>
          <a:xfrm>
            <a:off x="5591944" y="6550223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3</a:t>
            </a:r>
          </a:p>
        </p:txBody>
      </p:sp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id="{BF9DCA3A-A1D6-424E-AFA2-192D291C78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218326"/>
              </p:ext>
            </p:extLst>
          </p:nvPr>
        </p:nvGraphicFramePr>
        <p:xfrm>
          <a:off x="1991544" y="1124744"/>
          <a:ext cx="8127999" cy="514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1802919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9027510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236485917"/>
                    </a:ext>
                  </a:extLst>
                </a:gridCol>
              </a:tblGrid>
              <a:tr h="315173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ВВ</a:t>
                      </a:r>
                    </a:p>
                  </a:txBody>
                  <a:tcPr>
                    <a:solidFill>
                      <a:srgbClr val="9EF4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ОДО</a:t>
                      </a:r>
                    </a:p>
                  </a:txBody>
                  <a:tcPr>
                    <a:solidFill>
                      <a:srgbClr val="9EF4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Количество организаций</a:t>
                      </a:r>
                    </a:p>
                  </a:txBody>
                  <a:tcPr>
                    <a:solidFill>
                      <a:srgbClr val="9EF4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243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 уровень ВВ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93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457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 уровень ВВ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уровень ОДО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224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373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1 уровень ВВ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 уровень ОДО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4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786890"/>
                  </a:ext>
                </a:extLst>
              </a:tr>
              <a:tr h="1306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39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 уровень ВВ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734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 уровень ВВ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уровень ОДО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13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869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 уровень ВВ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 уровень ОДО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25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144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 уровень ВВ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3 уровень ОДО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399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19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уровень ВВ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уровень ОДО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ru-RU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11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уровень ВВ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2 уровень ОДО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ru-RU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081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уровень ВВ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3 уровень ОДО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  <a:endParaRPr lang="ru-RU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70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824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B8B4BE85-79FC-4831-8528-13A08C09DE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27429"/>
              </p:ext>
            </p:extLst>
          </p:nvPr>
        </p:nvGraphicFramePr>
        <p:xfrm>
          <a:off x="175488" y="692696"/>
          <a:ext cx="1201651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904FCF6-191C-48C9-940E-2C0C8EF849C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84632" y="6381328"/>
            <a:ext cx="231880" cy="333659"/>
          </a:xfrm>
          <a:prstGeom prst="rect">
            <a:avLst/>
          </a:prstGeom>
        </p:spPr>
      </p:pic>
      <p:sp>
        <p:nvSpPr>
          <p:cNvPr id="5" name="TextBox 2">
            <a:extLst>
              <a:ext uri="{FF2B5EF4-FFF2-40B4-BE49-F238E27FC236}">
                <a16:creationId xmlns:a16="http://schemas.microsoft.com/office/drawing/2014/main" id="{F05CD75D-03DC-413A-8C84-C7614A8E8503}"/>
              </a:ext>
            </a:extLst>
          </p:cNvPr>
          <p:cNvSpPr txBox="1"/>
          <p:nvPr/>
        </p:nvSpPr>
        <p:spPr>
          <a:xfrm>
            <a:off x="5775900" y="651547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7E79EA-5FBB-4E59-A363-90C709120CB0}"/>
              </a:ext>
            </a:extLst>
          </p:cNvPr>
          <p:cNvSpPr txBox="1"/>
          <p:nvPr/>
        </p:nvSpPr>
        <p:spPr>
          <a:xfrm>
            <a:off x="175488" y="95462"/>
            <a:ext cx="120613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800" b="1" dirty="0">
                <a:solidFill>
                  <a:schemeClr val="tx1"/>
                </a:solidFill>
              </a:rPr>
              <a:t>Исключение из реестра членов Ассоциации СРО "ОСКО"</a:t>
            </a:r>
          </a:p>
        </p:txBody>
      </p:sp>
    </p:spTree>
    <p:extLst>
      <p:ext uri="{BB962C8B-B14F-4D97-AF65-F5344CB8AC3E}">
        <p14:creationId xmlns:p14="http://schemas.microsoft.com/office/powerpoint/2010/main" val="3374703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B10D6B0D-CFAF-45E7-A0AB-30F871D7FF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115511"/>
              </p:ext>
            </p:extLst>
          </p:nvPr>
        </p:nvGraphicFramePr>
        <p:xfrm>
          <a:off x="407368" y="70045"/>
          <a:ext cx="4567610" cy="332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FACDA43F-1171-4FD8-B89A-0FAEE9FF26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7757349"/>
              </p:ext>
            </p:extLst>
          </p:nvPr>
        </p:nvGraphicFramePr>
        <p:xfrm>
          <a:off x="7536160" y="55351"/>
          <a:ext cx="4426034" cy="331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403F43A5-9B7A-4B05-8FA0-AA2ED0A353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7240681"/>
              </p:ext>
            </p:extLst>
          </p:nvPr>
        </p:nvGraphicFramePr>
        <p:xfrm>
          <a:off x="2351584" y="3368451"/>
          <a:ext cx="7128792" cy="3012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3955494-5B0F-4A1A-AE52-FDA16454D68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602154" y="6381328"/>
            <a:ext cx="231880" cy="333659"/>
          </a:xfrm>
          <a:prstGeom prst="rect">
            <a:avLst/>
          </a:prstGeom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id="{D798E506-5D3C-4067-A750-A52E2B469026}"/>
              </a:ext>
            </a:extLst>
          </p:cNvPr>
          <p:cNvSpPr txBox="1"/>
          <p:nvPr/>
        </p:nvSpPr>
        <p:spPr>
          <a:xfrm>
            <a:off x="5775900" y="651547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5</a:t>
            </a:r>
          </a:p>
        </p:txBody>
      </p:sp>
    </p:spTree>
    <p:extLst>
      <p:ext uri="{BB962C8B-B14F-4D97-AF65-F5344CB8AC3E}">
        <p14:creationId xmlns:p14="http://schemas.microsoft.com/office/powerpoint/2010/main" val="3218227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B10D6B0D-CFAF-45E7-A0AB-30F871D7FF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879061"/>
              </p:ext>
            </p:extLst>
          </p:nvPr>
        </p:nvGraphicFramePr>
        <p:xfrm>
          <a:off x="119336" y="138118"/>
          <a:ext cx="4608512" cy="3362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134B01CA-7662-4B1D-A150-D9CE870CC9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7568346"/>
              </p:ext>
            </p:extLst>
          </p:nvPr>
        </p:nvGraphicFramePr>
        <p:xfrm>
          <a:off x="4745608" y="260648"/>
          <a:ext cx="7327056" cy="6048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1DADCD2-1D26-47DF-B8C9-E0CB6287D68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84632" y="6395588"/>
            <a:ext cx="231880" cy="333659"/>
          </a:xfrm>
          <a:prstGeom prst="rect">
            <a:avLst/>
          </a:prstGeom>
        </p:spPr>
      </p:pic>
      <p:sp>
        <p:nvSpPr>
          <p:cNvPr id="5" name="TextBox 2">
            <a:extLst>
              <a:ext uri="{FF2B5EF4-FFF2-40B4-BE49-F238E27FC236}">
                <a16:creationId xmlns:a16="http://schemas.microsoft.com/office/drawing/2014/main" id="{C8F43AEC-90FF-4161-B059-C3AFC288791A}"/>
              </a:ext>
            </a:extLst>
          </p:cNvPr>
          <p:cNvSpPr txBox="1"/>
          <p:nvPr/>
        </p:nvSpPr>
        <p:spPr>
          <a:xfrm>
            <a:off x="5159896" y="6550223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6</a:t>
            </a:r>
          </a:p>
        </p:txBody>
      </p:sp>
    </p:spTree>
    <p:extLst>
      <p:ext uri="{BB962C8B-B14F-4D97-AF65-F5344CB8AC3E}">
        <p14:creationId xmlns:p14="http://schemas.microsoft.com/office/powerpoint/2010/main" val="1277190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511657680"/>
              </p:ext>
            </p:extLst>
          </p:nvPr>
        </p:nvGraphicFramePr>
        <p:xfrm>
          <a:off x="839416" y="146264"/>
          <a:ext cx="10441160" cy="6235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12624" y="6452722"/>
            <a:ext cx="231880" cy="33365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A48A60-BDEA-417C-8004-E135653C14E9}"/>
              </a:ext>
            </a:extLst>
          </p:cNvPr>
          <p:cNvSpPr txBox="1"/>
          <p:nvPr/>
        </p:nvSpPr>
        <p:spPr>
          <a:xfrm>
            <a:off x="1415480" y="1941314"/>
            <a:ext cx="93610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/>
              <a:t>Из 381 члена Ассоциации до 01 марта 2021г в соответствии с Положением «О проведении анализа деятельности своих членов» отчеты:</a:t>
            </a:r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38BBDCC7-7D1B-4B40-8EF8-FDF58E07D036}"/>
              </a:ext>
            </a:extLst>
          </p:cNvPr>
          <p:cNvSpPr/>
          <p:nvPr/>
        </p:nvSpPr>
        <p:spPr>
          <a:xfrm>
            <a:off x="3359696" y="3623407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id="{98B7AEA0-603F-4CF0-8B1A-A1869B8BB4EC}"/>
              </a:ext>
            </a:extLst>
          </p:cNvPr>
          <p:cNvSpPr/>
          <p:nvPr/>
        </p:nvSpPr>
        <p:spPr>
          <a:xfrm>
            <a:off x="8472264" y="3623407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3F2B67CD-9098-4C4C-9BFF-C7968BF0C713}"/>
              </a:ext>
            </a:extLst>
          </p:cNvPr>
          <p:cNvSpPr txBox="1"/>
          <p:nvPr/>
        </p:nvSpPr>
        <p:spPr>
          <a:xfrm>
            <a:off x="5807968" y="650222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7</a:t>
            </a:r>
          </a:p>
        </p:txBody>
      </p:sp>
    </p:spTree>
    <p:extLst>
      <p:ext uri="{BB962C8B-B14F-4D97-AF65-F5344CB8AC3E}">
        <p14:creationId xmlns:p14="http://schemas.microsoft.com/office/powerpoint/2010/main" val="2453819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2351</TotalTime>
  <Words>604</Words>
  <Application>Microsoft Office PowerPoint</Application>
  <PresentationFormat>Широкоэкранный</PresentationFormat>
  <Paragraphs>152</Paragraphs>
  <Slides>15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Презентация PowerPoint</vt:lpstr>
      <vt:lpstr>Презентация PowerPoint</vt:lpstr>
      <vt:lpstr>Количество заседаний Правления Ассоциации СРО «ОСКО»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Динамика прироста средств компенсационных фондов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Uzer</dc:creator>
  <cp:lastModifiedBy>Анастасия Ложкина</cp:lastModifiedBy>
  <cp:revision>161</cp:revision>
  <cp:lastPrinted>2022-03-29T07:40:52Z</cp:lastPrinted>
  <dcterms:created xsi:type="dcterms:W3CDTF">2022-02-01T10:25:50Z</dcterms:created>
  <dcterms:modified xsi:type="dcterms:W3CDTF">2022-04-07T05:55:14Z</dcterms:modified>
</cp:coreProperties>
</file>